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  <p:sldMasterId id="2147483673" r:id="rId2"/>
    <p:sldMasterId id="2147483685" r:id="rId3"/>
  </p:sldMasterIdLst>
  <p:sldIdLst>
    <p:sldId id="256" r:id="rId4"/>
    <p:sldId id="257" r:id="rId5"/>
    <p:sldId id="258" r:id="rId6"/>
    <p:sldId id="260" r:id="rId7"/>
    <p:sldId id="263" r:id="rId8"/>
    <p:sldId id="261" r:id="rId9"/>
    <p:sldId id="264" r:id="rId10"/>
    <p:sldId id="268" r:id="rId11"/>
    <p:sldId id="299" r:id="rId12"/>
    <p:sldId id="300" r:id="rId13"/>
    <p:sldId id="301" r:id="rId14"/>
    <p:sldId id="270" r:id="rId15"/>
    <p:sldId id="271" r:id="rId16"/>
    <p:sldId id="272" r:id="rId17"/>
    <p:sldId id="273" r:id="rId18"/>
    <p:sldId id="284" r:id="rId19"/>
    <p:sldId id="283" r:id="rId20"/>
    <p:sldId id="285" r:id="rId21"/>
    <p:sldId id="286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1" r:id="rId31"/>
    <p:sldId id="292" r:id="rId32"/>
    <p:sldId id="291" r:id="rId33"/>
    <p:sldId id="293" r:id="rId34"/>
    <p:sldId id="294" r:id="rId35"/>
    <p:sldId id="298" r:id="rId36"/>
    <p:sldId id="302" r:id="rId37"/>
    <p:sldId id="303" r:id="rId38"/>
    <p:sldId id="304" r:id="rId39"/>
    <p:sldId id="305" r:id="rId40"/>
    <p:sldId id="313" r:id="rId41"/>
    <p:sldId id="314" r:id="rId42"/>
    <p:sldId id="315" r:id="rId43"/>
    <p:sldId id="316" r:id="rId44"/>
    <p:sldId id="317" r:id="rId45"/>
    <p:sldId id="321" r:id="rId46"/>
    <p:sldId id="318" r:id="rId47"/>
    <p:sldId id="322" r:id="rId48"/>
    <p:sldId id="306" r:id="rId49"/>
    <p:sldId id="307" r:id="rId50"/>
    <p:sldId id="312" r:id="rId51"/>
    <p:sldId id="319" r:id="rId52"/>
    <p:sldId id="320" r:id="rId53"/>
    <p:sldId id="308" r:id="rId54"/>
    <p:sldId id="309" r:id="rId55"/>
    <p:sldId id="310" r:id="rId56"/>
    <p:sldId id="311" r:id="rId57"/>
    <p:sldId id="327" r:id="rId58"/>
    <p:sldId id="328" r:id="rId59"/>
    <p:sldId id="329" r:id="rId60"/>
    <p:sldId id="325" r:id="rId61"/>
    <p:sldId id="326" r:id="rId62"/>
    <p:sldId id="333" r:id="rId63"/>
    <p:sldId id="335" r:id="rId64"/>
    <p:sldId id="323" r:id="rId65"/>
    <p:sldId id="330" r:id="rId66"/>
    <p:sldId id="331" r:id="rId67"/>
    <p:sldId id="332" r:id="rId68"/>
    <p:sldId id="334" r:id="rId69"/>
    <p:sldId id="348" r:id="rId70"/>
    <p:sldId id="341" r:id="rId71"/>
    <p:sldId id="340" r:id="rId72"/>
    <p:sldId id="343" r:id="rId73"/>
    <p:sldId id="342" r:id="rId74"/>
    <p:sldId id="347" r:id="rId75"/>
    <p:sldId id="349" r:id="rId76"/>
    <p:sldId id="350" r:id="rId77"/>
    <p:sldId id="351" r:id="rId78"/>
    <p:sldId id="339" r:id="rId79"/>
    <p:sldId id="336" r:id="rId80"/>
    <p:sldId id="337" r:id="rId81"/>
    <p:sldId id="338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72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9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77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35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07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152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42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87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53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74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0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0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18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39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4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3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0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68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87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07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862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724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587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44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31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174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03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689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85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132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8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625" indent="0">
              <a:buNone/>
              <a:defRPr sz="2700" b="1"/>
            </a:lvl2pPr>
            <a:lvl3pPr marL="1217249" indent="0">
              <a:buNone/>
              <a:defRPr sz="2400" b="1"/>
            </a:lvl3pPr>
            <a:lvl4pPr marL="1825874" indent="0">
              <a:buNone/>
              <a:defRPr sz="2100" b="1"/>
            </a:lvl4pPr>
            <a:lvl5pPr marL="2434499" indent="0">
              <a:buNone/>
              <a:defRPr sz="2100" b="1"/>
            </a:lvl5pPr>
            <a:lvl6pPr marL="3043123" indent="0">
              <a:buNone/>
              <a:defRPr sz="2100" b="1"/>
            </a:lvl6pPr>
            <a:lvl7pPr marL="3651748" indent="0">
              <a:buNone/>
              <a:defRPr sz="2100" b="1"/>
            </a:lvl7pPr>
            <a:lvl8pPr marL="4260372" indent="0">
              <a:buNone/>
              <a:defRPr sz="2100" b="1"/>
            </a:lvl8pPr>
            <a:lvl9pPr marL="486899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625" indent="0">
              <a:buNone/>
              <a:defRPr sz="2700" b="1"/>
            </a:lvl2pPr>
            <a:lvl3pPr marL="1217249" indent="0">
              <a:buNone/>
              <a:defRPr sz="2400" b="1"/>
            </a:lvl3pPr>
            <a:lvl4pPr marL="1825874" indent="0">
              <a:buNone/>
              <a:defRPr sz="2100" b="1"/>
            </a:lvl4pPr>
            <a:lvl5pPr marL="2434499" indent="0">
              <a:buNone/>
              <a:defRPr sz="2100" b="1"/>
            </a:lvl5pPr>
            <a:lvl6pPr marL="3043123" indent="0">
              <a:buNone/>
              <a:defRPr sz="2100" b="1"/>
            </a:lvl6pPr>
            <a:lvl7pPr marL="3651748" indent="0">
              <a:buNone/>
              <a:defRPr sz="2100" b="1"/>
            </a:lvl7pPr>
            <a:lvl8pPr marL="4260372" indent="0">
              <a:buNone/>
              <a:defRPr sz="2100" b="1"/>
            </a:lvl8pPr>
            <a:lvl9pPr marL="486899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73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906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8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415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3"/>
            <a:ext cx="6815666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8625" indent="0">
              <a:buNone/>
              <a:defRPr sz="1600"/>
            </a:lvl2pPr>
            <a:lvl3pPr marL="1217249" indent="0">
              <a:buNone/>
              <a:defRPr sz="1300"/>
            </a:lvl3pPr>
            <a:lvl4pPr marL="1825874" indent="0">
              <a:buNone/>
              <a:defRPr sz="1200"/>
            </a:lvl4pPr>
            <a:lvl5pPr marL="2434499" indent="0">
              <a:buNone/>
              <a:defRPr sz="1200"/>
            </a:lvl5pPr>
            <a:lvl6pPr marL="3043123" indent="0">
              <a:buNone/>
              <a:defRPr sz="1200"/>
            </a:lvl6pPr>
            <a:lvl7pPr marL="3651748" indent="0">
              <a:buNone/>
              <a:defRPr sz="1200"/>
            </a:lvl7pPr>
            <a:lvl8pPr marL="4260372" indent="0">
              <a:buNone/>
              <a:defRPr sz="1200"/>
            </a:lvl8pPr>
            <a:lvl9pPr marL="486899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98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8625" indent="0">
              <a:buNone/>
              <a:defRPr sz="3700"/>
            </a:lvl2pPr>
            <a:lvl3pPr marL="1217249" indent="0">
              <a:buNone/>
              <a:defRPr sz="3200"/>
            </a:lvl3pPr>
            <a:lvl4pPr marL="1825874" indent="0">
              <a:buNone/>
              <a:defRPr sz="2700"/>
            </a:lvl4pPr>
            <a:lvl5pPr marL="2434499" indent="0">
              <a:buNone/>
              <a:defRPr sz="2700"/>
            </a:lvl5pPr>
            <a:lvl6pPr marL="3043123" indent="0">
              <a:buNone/>
              <a:defRPr sz="2700"/>
            </a:lvl6pPr>
            <a:lvl7pPr marL="3651748" indent="0">
              <a:buNone/>
              <a:defRPr sz="2700"/>
            </a:lvl7pPr>
            <a:lvl8pPr marL="4260372" indent="0">
              <a:buNone/>
              <a:defRPr sz="2700"/>
            </a:lvl8pPr>
            <a:lvl9pPr marL="486899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8625" indent="0">
              <a:buNone/>
              <a:defRPr sz="1600"/>
            </a:lvl2pPr>
            <a:lvl3pPr marL="1217249" indent="0">
              <a:buNone/>
              <a:defRPr sz="1300"/>
            </a:lvl3pPr>
            <a:lvl4pPr marL="1825874" indent="0">
              <a:buNone/>
              <a:defRPr sz="1200"/>
            </a:lvl4pPr>
            <a:lvl5pPr marL="2434499" indent="0">
              <a:buNone/>
              <a:defRPr sz="1200"/>
            </a:lvl5pPr>
            <a:lvl6pPr marL="3043123" indent="0">
              <a:buNone/>
              <a:defRPr sz="1200"/>
            </a:lvl6pPr>
            <a:lvl7pPr marL="3651748" indent="0">
              <a:buNone/>
              <a:defRPr sz="1200"/>
            </a:lvl7pPr>
            <a:lvl8pPr marL="4260372" indent="0">
              <a:buNone/>
              <a:defRPr sz="1200"/>
            </a:lvl8pPr>
            <a:lvl9pPr marL="486899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197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002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7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56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2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0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2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4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1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08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21725" tIns="60862" rIns="121725" bIns="608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725" tIns="60862" rIns="121725" bIns="60862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7249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7249"/>
              <a:t>4/16/2017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725" tIns="60862" rIns="121725" bIns="60862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724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21725" tIns="60862" rIns="121725" bIns="60862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7249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724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1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1217249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468" indent="-456468" algn="l" defTabSz="1217249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015" indent="-380390" algn="l" defTabSz="1217249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1562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0186" indent="-304312" algn="l" defTabSz="1217249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8811" indent="-304312" algn="l" defTabSz="1217249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47436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6060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4685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3309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625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249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874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4499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3123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1748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0372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8997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219" y="2434107"/>
            <a:ext cx="10058400" cy="1094704"/>
          </a:xfrm>
        </p:spPr>
        <p:txBody>
          <a:bodyPr>
            <a:normAutofit fontScale="90000"/>
          </a:bodyPr>
          <a:lstStyle/>
          <a:p>
            <a:r>
              <a:rPr lang="en-IN" sz="6700" b="1" dirty="0"/>
              <a:t>128K x 8 </a:t>
            </a:r>
            <a:r>
              <a:rPr lang="en-IN" sz="6700" b="1" dirty="0" smtClean="0"/>
              <a:t>CMOS Static </a:t>
            </a:r>
            <a:r>
              <a:rPr lang="en-IN" sz="6700" b="1" dirty="0"/>
              <a:t>RAM 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5834130" y="4448436"/>
            <a:ext cx="5370489" cy="1754660"/>
          </a:xfrm>
        </p:spPr>
        <p:txBody>
          <a:bodyPr>
            <a:noAutofit/>
          </a:bodyPr>
          <a:lstStyle/>
          <a:p>
            <a:pPr algn="l" defTabSz="457200">
              <a:spcBef>
                <a:spcPts val="500"/>
              </a:spcBef>
            </a:pPr>
            <a:r>
              <a:rPr lang="en-US" sz="1700" b="1" cap="all" spc="200" dirty="0">
                <a:solidFill>
                  <a:schemeClr val="tx1"/>
                </a:solidFill>
                <a:latin typeface="+mj-lt"/>
              </a:rPr>
              <a:t>Karthik </a:t>
            </a:r>
            <a:r>
              <a:rPr lang="en-US" sz="1700" b="1" cap="all" spc="200" dirty="0" smtClean="0">
                <a:solidFill>
                  <a:schemeClr val="tx1"/>
                </a:solidFill>
                <a:latin typeface="+mj-lt"/>
              </a:rPr>
              <a:t>M. B</a:t>
            </a:r>
            <a:r>
              <a:rPr lang="en-US" sz="1700" b="1" cap="all" spc="200" dirty="0">
                <a:solidFill>
                  <a:schemeClr val="tx1"/>
                </a:solidFill>
                <a:latin typeface="+mj-lt"/>
              </a:rPr>
              <a:t>	               (2016EEY7523)</a:t>
            </a:r>
          </a:p>
          <a:p>
            <a:pPr algn="l" defTabSz="457200">
              <a:spcBef>
                <a:spcPts val="500"/>
              </a:spcBef>
            </a:pPr>
            <a:r>
              <a:rPr lang="en-US" sz="1700" b="1" cap="all" spc="200" dirty="0">
                <a:solidFill>
                  <a:schemeClr val="tx1"/>
                </a:solidFill>
                <a:latin typeface="+mj-lt"/>
              </a:rPr>
              <a:t>Souradeep Naskar          </a:t>
            </a:r>
            <a:r>
              <a:rPr lang="en-US" sz="1700" b="1" cap="all" spc="2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en-US" sz="1700" b="1" cap="all" spc="200" dirty="0">
                <a:solidFill>
                  <a:schemeClr val="tx1"/>
                </a:solidFill>
                <a:latin typeface="+mj-lt"/>
              </a:rPr>
              <a:t>2016EEN2515)</a:t>
            </a:r>
          </a:p>
          <a:p>
            <a:pPr algn="l" defTabSz="457200">
              <a:spcBef>
                <a:spcPts val="500"/>
              </a:spcBef>
            </a:pPr>
            <a:r>
              <a:rPr lang="en-US" sz="1700" b="1" cap="all" spc="200" dirty="0">
                <a:solidFill>
                  <a:schemeClr val="tx1"/>
                </a:solidFill>
                <a:latin typeface="+mj-lt"/>
              </a:rPr>
              <a:t>Avinash Kumar	               (2016EEN2542)</a:t>
            </a:r>
          </a:p>
          <a:p>
            <a:pPr algn="l" defTabSz="457200">
              <a:spcBef>
                <a:spcPts val="500"/>
              </a:spcBef>
            </a:pPr>
            <a:r>
              <a:rPr lang="en-US" sz="1700" b="1" cap="all" spc="200" dirty="0">
                <a:solidFill>
                  <a:schemeClr val="tx1"/>
                </a:solidFill>
                <a:latin typeface="+mj-lt"/>
              </a:rPr>
              <a:t>Sumit Diware	               (2016JVL2111)</a:t>
            </a:r>
          </a:p>
          <a:p>
            <a:pPr algn="l" defTabSz="457200">
              <a:spcBef>
                <a:spcPts val="500"/>
              </a:spcBef>
            </a:pPr>
            <a:r>
              <a:rPr lang="en-US" sz="1700" b="1" cap="all" spc="200" dirty="0">
                <a:solidFill>
                  <a:schemeClr val="tx1"/>
                </a:solidFill>
                <a:latin typeface="+mj-lt"/>
              </a:rPr>
              <a:t>Sharath </a:t>
            </a:r>
            <a:r>
              <a:rPr lang="en-US" sz="1700" b="1" cap="all" spc="200" dirty="0" smtClean="0">
                <a:solidFill>
                  <a:schemeClr val="tx1"/>
                </a:solidFill>
                <a:latin typeface="+mj-lt"/>
              </a:rPr>
              <a:t>B. K</a:t>
            </a:r>
            <a:r>
              <a:rPr lang="en-US" sz="1700" b="1" cap="all" spc="200" dirty="0">
                <a:solidFill>
                  <a:schemeClr val="tx1"/>
                </a:solidFill>
                <a:latin typeface="+mj-lt"/>
              </a:rPr>
              <a:t>	               (2016JVL2109)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6219" y="4396920"/>
            <a:ext cx="377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spc="200" dirty="0">
                <a:latin typeface="+mj-lt"/>
              </a:rPr>
              <a:t>Under the guidance of</a:t>
            </a:r>
            <a:br>
              <a:rPr lang="en-US" b="1" cap="all" spc="200" dirty="0">
                <a:latin typeface="+mj-lt"/>
              </a:rPr>
            </a:br>
            <a:r>
              <a:rPr lang="en-US" b="1" cap="all" spc="200" dirty="0" smtClean="0">
                <a:latin typeface="+mj-lt"/>
              </a:rPr>
              <a:t>D</a:t>
            </a:r>
            <a:r>
              <a:rPr lang="en-US" b="1" spc="200" dirty="0" smtClean="0">
                <a:latin typeface="+mj-lt"/>
              </a:rPr>
              <a:t>r</a:t>
            </a:r>
            <a:r>
              <a:rPr lang="en-US" b="1" cap="all" spc="200" dirty="0" smtClean="0">
                <a:latin typeface="+mj-lt"/>
              </a:rPr>
              <a:t>. </a:t>
            </a:r>
            <a:r>
              <a:rPr lang="en-US" b="1" cap="all" spc="200" dirty="0">
                <a:latin typeface="+mj-lt"/>
              </a:rPr>
              <a:t>Kaushik Saha</a:t>
            </a:r>
          </a:p>
        </p:txBody>
      </p:sp>
    </p:spTree>
    <p:extLst>
      <p:ext uri="{BB962C8B-B14F-4D97-AF65-F5344CB8AC3E}">
        <p14:creationId xmlns:p14="http://schemas.microsoft.com/office/powerpoint/2010/main" val="28799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1" y="228600"/>
            <a:ext cx="9448801" cy="62484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935" y="381001"/>
            <a:ext cx="496185" cy="5926915"/>
          </a:xfrm>
          <a:prstGeom prst="roundRect">
            <a:avLst/>
          </a:prstGeom>
          <a:solidFill>
            <a:schemeClr val="accent1"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5720" y="381001"/>
            <a:ext cx="496185" cy="5926915"/>
          </a:xfrm>
          <a:prstGeom prst="roundRect">
            <a:avLst/>
          </a:prstGeom>
          <a:solidFill>
            <a:schemeClr val="accent1"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81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119" y="152400"/>
            <a:ext cx="914400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823119" y="205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823119" y="2438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823119" y="3581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823119" y="396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81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5319" y="152400"/>
            <a:ext cx="914400" cy="6115110"/>
            <a:chOff x="10790238" y="152400"/>
            <a:chExt cx="914400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8" y="205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8" y="2438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8" y="3581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8" y="396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800" y="457200"/>
            <a:ext cx="1981200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3800" y="457200"/>
            <a:ext cx="1978888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800" y="1905000"/>
            <a:ext cx="1978888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3800" y="1905000"/>
            <a:ext cx="1978888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800" y="4038600"/>
            <a:ext cx="1981200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3800" y="4038600"/>
            <a:ext cx="1978888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3112" y="5486400"/>
            <a:ext cx="1978888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3800" y="5486400"/>
            <a:ext cx="1978888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800" y="13716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3800" y="13716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800" y="49530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3800" y="49530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874" y="5509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8074" y="5509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8048" y="5715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874" y="19987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8074" y="19987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8048" y="20193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874" y="55801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8074" y="55801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8048" y="56007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7" name="CustomShape 45"/>
          <p:cNvSpPr/>
          <p:nvPr/>
        </p:nvSpPr>
        <p:spPr>
          <a:xfrm rot="16200000">
            <a:off x="4706874" y="41323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8074" y="41323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8048" y="41529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685" y="2971800"/>
            <a:ext cx="6082145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327" y="1357746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327" y="4959927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3054" y="1385455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6908" y="4959928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51" name="Up-Down Arrow 150"/>
          <p:cNvSpPr/>
          <p:nvPr/>
        </p:nvSpPr>
        <p:spPr>
          <a:xfrm>
            <a:off x="2133600" y="457200"/>
            <a:ext cx="381000" cy="57912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52" name="Up-Down Arrow 151"/>
          <p:cNvSpPr/>
          <p:nvPr/>
        </p:nvSpPr>
        <p:spPr>
          <a:xfrm>
            <a:off x="9677400" y="457200"/>
            <a:ext cx="381000" cy="57912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53" name="Up-Down Arrow 152"/>
          <p:cNvSpPr/>
          <p:nvPr/>
        </p:nvSpPr>
        <p:spPr>
          <a:xfrm rot="5400000">
            <a:off x="5905500" y="-2095500"/>
            <a:ext cx="381000" cy="73152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54" name="Up-Down Arrow 153"/>
          <p:cNvSpPr/>
          <p:nvPr/>
        </p:nvSpPr>
        <p:spPr>
          <a:xfrm rot="5400000">
            <a:off x="5867400" y="-609600"/>
            <a:ext cx="381000" cy="29718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55" name="Up-Down Arrow 154"/>
          <p:cNvSpPr/>
          <p:nvPr/>
        </p:nvSpPr>
        <p:spPr>
          <a:xfrm rot="5400000">
            <a:off x="5867400" y="838200"/>
            <a:ext cx="381000" cy="29718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56" name="Up-Down Arrow 155"/>
          <p:cNvSpPr/>
          <p:nvPr/>
        </p:nvSpPr>
        <p:spPr>
          <a:xfrm rot="10800000">
            <a:off x="5943600" y="990600"/>
            <a:ext cx="381000" cy="4572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4" name="Up-Down Arrow 163"/>
          <p:cNvSpPr/>
          <p:nvPr/>
        </p:nvSpPr>
        <p:spPr>
          <a:xfrm rot="10800000">
            <a:off x="5943600" y="1676400"/>
            <a:ext cx="381000" cy="5334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8" name="Up-Down Arrow 177"/>
          <p:cNvSpPr/>
          <p:nvPr/>
        </p:nvSpPr>
        <p:spPr>
          <a:xfrm rot="5400000">
            <a:off x="5905500" y="1485900"/>
            <a:ext cx="381000" cy="73152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7" name="Up-Down Arrow 186"/>
          <p:cNvSpPr/>
          <p:nvPr/>
        </p:nvSpPr>
        <p:spPr>
          <a:xfrm rot="5400000">
            <a:off x="5867400" y="2971800"/>
            <a:ext cx="381000" cy="29718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8" name="Up-Down Arrow 187"/>
          <p:cNvSpPr/>
          <p:nvPr/>
        </p:nvSpPr>
        <p:spPr>
          <a:xfrm rot="5400000">
            <a:off x="5867400" y="4419600"/>
            <a:ext cx="381000" cy="29718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9" name="Up-Down Arrow 188"/>
          <p:cNvSpPr/>
          <p:nvPr/>
        </p:nvSpPr>
        <p:spPr>
          <a:xfrm rot="10800000">
            <a:off x="5943600" y="4572000"/>
            <a:ext cx="381000" cy="4572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90" name="Up-Down Arrow 189"/>
          <p:cNvSpPr/>
          <p:nvPr/>
        </p:nvSpPr>
        <p:spPr>
          <a:xfrm rot="10800000">
            <a:off x="5943600" y="5257800"/>
            <a:ext cx="381000" cy="5334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249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1371600" y="2798064"/>
            <a:ext cx="914400" cy="0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1371600" y="2423160"/>
            <a:ext cx="914400" cy="0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1371600" y="3962400"/>
            <a:ext cx="914400" cy="0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1371600" y="4343400"/>
            <a:ext cx="914400" cy="0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flipH="1">
            <a:off x="9906000" y="2438400"/>
            <a:ext cx="914400" cy="0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H="1">
            <a:off x="9906000" y="2819400"/>
            <a:ext cx="914400" cy="0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9906000" y="3962400"/>
            <a:ext cx="914400" cy="0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9906000" y="4343400"/>
            <a:ext cx="914400" cy="0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90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1" grpId="0" animBg="1"/>
      <p:bldP spid="332" grpId="0" animBg="1"/>
      <p:bldP spid="334" grpId="0" animBg="1"/>
      <p:bldP spid="335" grpId="0" animBg="1"/>
      <p:bldP spid="337" grpId="0" animBg="1"/>
      <p:bldP spid="338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1" y="228600"/>
            <a:ext cx="9448801" cy="62484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935" y="381001"/>
            <a:ext cx="496185" cy="5926915"/>
          </a:xfrm>
          <a:prstGeom prst="roundRect">
            <a:avLst/>
          </a:prstGeom>
          <a:solidFill>
            <a:schemeClr val="accent1"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5720" y="381001"/>
            <a:ext cx="496185" cy="5926915"/>
          </a:xfrm>
          <a:prstGeom prst="roundRect">
            <a:avLst/>
          </a:prstGeom>
          <a:solidFill>
            <a:schemeClr val="accent1"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81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119" y="152400"/>
            <a:ext cx="914400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823119" y="205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823119" y="2438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823119" y="3581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823119" y="396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81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5319" y="152400"/>
            <a:ext cx="914400" cy="6115110"/>
            <a:chOff x="10790238" y="152400"/>
            <a:chExt cx="914400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8" y="205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8" y="2438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8" y="3581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8" y="396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800" y="457200"/>
            <a:ext cx="1981200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3800" y="457200"/>
            <a:ext cx="1978888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800" y="1905000"/>
            <a:ext cx="1978888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3800" y="1905000"/>
            <a:ext cx="1978888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800" y="4038600"/>
            <a:ext cx="1981200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3800" y="4038600"/>
            <a:ext cx="1978888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3112" y="5486400"/>
            <a:ext cx="1978888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3800" y="5486400"/>
            <a:ext cx="1978888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800" y="13716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3800" y="13716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800" y="49530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3800" y="49530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874" y="5509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8074" y="5509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8048" y="5715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874" y="19987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8074" y="19987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8048" y="20193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874" y="55801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8074" y="55801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8048" y="56007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7" name="CustomShape 45"/>
          <p:cNvSpPr/>
          <p:nvPr/>
        </p:nvSpPr>
        <p:spPr>
          <a:xfrm rot="16200000">
            <a:off x="4706874" y="41323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8074" y="41323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8048" y="41529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685" y="2971800"/>
            <a:ext cx="6082145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327" y="1357746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327" y="4959927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3054" y="1385455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6908" y="4959928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30" name="Up-Down Arrow 129"/>
          <p:cNvSpPr/>
          <p:nvPr/>
        </p:nvSpPr>
        <p:spPr>
          <a:xfrm>
            <a:off x="2057400" y="304800"/>
            <a:ext cx="381000" cy="6096000"/>
          </a:xfrm>
          <a:prstGeom prst="upDown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1" name="Up-Down Arrow 130"/>
          <p:cNvSpPr/>
          <p:nvPr/>
        </p:nvSpPr>
        <p:spPr>
          <a:xfrm>
            <a:off x="9677400" y="304800"/>
            <a:ext cx="381000" cy="6096000"/>
          </a:xfrm>
          <a:prstGeom prst="upDown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2" name="Right Arrow 131"/>
          <p:cNvSpPr/>
          <p:nvPr/>
        </p:nvSpPr>
        <p:spPr>
          <a:xfrm>
            <a:off x="2346801" y="3124200"/>
            <a:ext cx="694944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3" name="Right Arrow 132"/>
          <p:cNvSpPr/>
          <p:nvPr/>
        </p:nvSpPr>
        <p:spPr>
          <a:xfrm flipH="1">
            <a:off x="9159081" y="3124200"/>
            <a:ext cx="609600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4" name="Right Arrow 133"/>
          <p:cNvSpPr/>
          <p:nvPr/>
        </p:nvSpPr>
        <p:spPr>
          <a:xfrm>
            <a:off x="2346801" y="1371600"/>
            <a:ext cx="246888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5" name="Right Arrow 134"/>
          <p:cNvSpPr/>
          <p:nvPr/>
        </p:nvSpPr>
        <p:spPr>
          <a:xfrm flipH="1">
            <a:off x="9525000" y="1371600"/>
            <a:ext cx="246888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6" name="Up-Down Arrow 135"/>
          <p:cNvSpPr/>
          <p:nvPr/>
        </p:nvSpPr>
        <p:spPr>
          <a:xfrm rot="16200000">
            <a:off x="5867400" y="76200"/>
            <a:ext cx="381000" cy="2971800"/>
          </a:xfrm>
          <a:prstGeom prst="upDown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7" name="Right Arrow 136"/>
          <p:cNvSpPr/>
          <p:nvPr/>
        </p:nvSpPr>
        <p:spPr>
          <a:xfrm rot="5400000" flipH="1">
            <a:off x="4943697" y="1161288"/>
            <a:ext cx="237744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8" name="Right Arrow 137"/>
          <p:cNvSpPr/>
          <p:nvPr/>
        </p:nvSpPr>
        <p:spPr>
          <a:xfrm rot="5400000" flipH="1">
            <a:off x="6858000" y="1161288"/>
            <a:ext cx="246888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9" name="Right Arrow 138"/>
          <p:cNvSpPr/>
          <p:nvPr/>
        </p:nvSpPr>
        <p:spPr>
          <a:xfrm rot="16200000" flipH="1" flipV="1">
            <a:off x="4948428" y="1604772"/>
            <a:ext cx="237744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0" name="Right Arrow 139"/>
          <p:cNvSpPr/>
          <p:nvPr/>
        </p:nvSpPr>
        <p:spPr>
          <a:xfrm rot="16200000" flipH="1" flipV="1">
            <a:off x="6853428" y="1604772"/>
            <a:ext cx="237744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1" name="Up-Down Arrow 140"/>
          <p:cNvSpPr/>
          <p:nvPr/>
        </p:nvSpPr>
        <p:spPr>
          <a:xfrm rot="16200000">
            <a:off x="5867400" y="3657600"/>
            <a:ext cx="381000" cy="2971800"/>
          </a:xfrm>
          <a:prstGeom prst="upDown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2" name="Right Arrow 141"/>
          <p:cNvSpPr/>
          <p:nvPr/>
        </p:nvSpPr>
        <p:spPr>
          <a:xfrm rot="5400000" flipH="1">
            <a:off x="4943697" y="4742688"/>
            <a:ext cx="237744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3" name="Right Arrow 142"/>
          <p:cNvSpPr/>
          <p:nvPr/>
        </p:nvSpPr>
        <p:spPr>
          <a:xfrm rot="5400000" flipH="1">
            <a:off x="6925056" y="4742688"/>
            <a:ext cx="246888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4" name="Right Arrow 143"/>
          <p:cNvSpPr/>
          <p:nvPr/>
        </p:nvSpPr>
        <p:spPr>
          <a:xfrm rot="16200000" flipH="1" flipV="1">
            <a:off x="4948428" y="5186172"/>
            <a:ext cx="237744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5" name="Right Arrow 144"/>
          <p:cNvSpPr/>
          <p:nvPr/>
        </p:nvSpPr>
        <p:spPr>
          <a:xfrm rot="16200000" flipH="1" flipV="1">
            <a:off x="6929628" y="5186172"/>
            <a:ext cx="237744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6" name="Right Arrow 145"/>
          <p:cNvSpPr/>
          <p:nvPr/>
        </p:nvSpPr>
        <p:spPr>
          <a:xfrm>
            <a:off x="2362200" y="4953000"/>
            <a:ext cx="246888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7" name="Right Arrow 146"/>
          <p:cNvSpPr/>
          <p:nvPr/>
        </p:nvSpPr>
        <p:spPr>
          <a:xfrm flipH="1">
            <a:off x="9540399" y="4953000"/>
            <a:ext cx="246888" cy="381000"/>
          </a:xfrm>
          <a:prstGeom prst="rightArrow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48" name="Straight Arrow Connector 147"/>
          <p:cNvCxnSpPr/>
          <p:nvPr/>
        </p:nvCxnSpPr>
        <p:spPr>
          <a:xfrm>
            <a:off x="1371600" y="533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371600" y="914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1371600" y="1295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371600" y="1676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371600" y="5103812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1371600" y="5486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1371600" y="5868988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>
            <a:off x="9982200" y="531812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H="1">
            <a:off x="9982200" y="914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H="1">
            <a:off x="9982200" y="1296988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H="1">
            <a:off x="9982200" y="1679576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H="1">
            <a:off x="9982200" y="4724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H="1">
            <a:off x="9982200" y="5105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H="1">
            <a:off x="9982200" y="5486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H="1">
            <a:off x="9982200" y="5867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H="1">
            <a:off x="9982200" y="6248400"/>
            <a:ext cx="838200" cy="1588"/>
          </a:xfrm>
          <a:prstGeom prst="straightConnector1">
            <a:avLst/>
          </a:prstGeom>
          <a:ln w="25400" cap="sq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46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  <p:bldP spid="333" grpId="0" animBg="1"/>
      <p:bldP spid="336" grpId="0" animBg="1"/>
      <p:bldP spid="3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031" y="2915"/>
            <a:ext cx="10058400" cy="1450757"/>
          </a:xfrm>
        </p:spPr>
        <p:txBody>
          <a:bodyPr>
            <a:normAutofit/>
          </a:bodyPr>
          <a:lstStyle/>
          <a:p>
            <a:r>
              <a:rPr lang="en-IN" sz="3200" dirty="0" smtClean="0"/>
              <a:t>Comparison of various SRAM Cell Architectures</a:t>
            </a:r>
            <a:endParaRPr lang="en-IN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003031" y="6025478"/>
            <a:ext cx="10869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 : </a:t>
            </a:r>
            <a:r>
              <a:rPr lang="en-US" sz="1400" dirty="0" err="1" smtClean="0"/>
              <a:t>Binh</a:t>
            </a:r>
            <a:r>
              <a:rPr lang="en-US" sz="1400" dirty="0" smtClean="0"/>
              <a:t>-Son LE, </a:t>
            </a:r>
            <a:r>
              <a:rPr lang="en-US" sz="1400" dirty="0" err="1" smtClean="0"/>
              <a:t>Thanh</a:t>
            </a:r>
            <a:r>
              <a:rPr lang="en-US" sz="1400" dirty="0" smtClean="0"/>
              <a:t>-Tri VO, “SRAM Cell for High Noise Margin &amp; Soft Errors Tolerance in </a:t>
            </a:r>
            <a:r>
              <a:rPr lang="en-US" sz="1400" dirty="0" err="1" smtClean="0"/>
              <a:t>Nanoscale</a:t>
            </a:r>
            <a:r>
              <a:rPr lang="en-US" sz="1400" dirty="0" smtClean="0"/>
              <a:t> Technology”, IEEE 2014 </a:t>
            </a:r>
            <a:endParaRPr lang="en-US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149615"/>
              </p:ext>
            </p:extLst>
          </p:nvPr>
        </p:nvGraphicFramePr>
        <p:xfrm>
          <a:off x="1003031" y="1453672"/>
          <a:ext cx="9581880" cy="4370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6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6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69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64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Parameters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6T</a:t>
                      </a:r>
                      <a:r>
                        <a:rPr lang="en-US" sz="1800" baseline="0" dirty="0" smtClean="0"/>
                        <a:t> SRAM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7T SRAM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8T SRAM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9T SRAM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10T SRAM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8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Read</a:t>
                      </a:r>
                      <a:r>
                        <a:rPr lang="en-US" sz="1800" baseline="0" dirty="0" smtClean="0"/>
                        <a:t> Margin (mV)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176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1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Write Margin</a:t>
                      </a:r>
                    </a:p>
                    <a:p>
                      <a:pPr algn="ctr"/>
                      <a:r>
                        <a:rPr lang="en-US" sz="1800" dirty="0" smtClean="0"/>
                        <a:t>(mV)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551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796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598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598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423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X</a:t>
                      </a:r>
                      <a:endParaRPr lang="en-US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1.48</a:t>
                      </a:r>
                      <a:r>
                        <a:rPr lang="en-US" sz="1800" i="1" dirty="0" smtClean="0"/>
                        <a:t>X</a:t>
                      </a:r>
                      <a:endParaRPr lang="en-US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/>
                        <a:t>1.24</a:t>
                      </a:r>
                      <a:r>
                        <a:rPr lang="en-US" sz="1800" i="1" dirty="0" smtClean="0"/>
                        <a:t>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1.95</a:t>
                      </a:r>
                      <a:r>
                        <a:rPr lang="en-US" sz="1800" i="1" dirty="0" smtClean="0"/>
                        <a:t>X</a:t>
                      </a:r>
                      <a:endParaRPr lang="en-US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2.78</a:t>
                      </a:r>
                      <a:r>
                        <a:rPr lang="en-US" sz="1800" i="1" dirty="0" smtClean="0"/>
                        <a:t>X</a:t>
                      </a:r>
                      <a:endParaRPr lang="en-US" sz="18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1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Read Delay</a:t>
                      </a:r>
                    </a:p>
                    <a:p>
                      <a:pPr algn="ctr"/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psec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555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842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731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755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555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1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Write Delay</a:t>
                      </a:r>
                    </a:p>
                    <a:p>
                      <a:pPr algn="ctr"/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psec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50.6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39.1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38.3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41.4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79.3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1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Leakage Power</a:t>
                      </a:r>
                    </a:p>
                    <a:p>
                      <a:pPr algn="ctr"/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nW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242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250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322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331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488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33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771" y="2915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IN" sz="4800" dirty="0" smtClean="0"/>
              <a:t>Advantages of 6T Cell</a:t>
            </a:r>
            <a:endParaRPr lang="en-IN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55355" y="1616405"/>
            <a:ext cx="107689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Lower power dissipation - </a:t>
            </a:r>
            <a:r>
              <a:rPr lang="en-US" sz="2400" dirty="0" smtClean="0"/>
              <a:t>6T SRAM cell has less leakage current because less number of transistors are being used compared to 7T, 8T, 9T SRAM cell architecture.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Good stability -</a:t>
            </a:r>
            <a:r>
              <a:rPr lang="en-US" sz="2400" dirty="0" smtClean="0"/>
              <a:t> 6T SRAM cell has good stability as compared to 4T SRAM cell.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As 4T SRAM cell has lower value of SNM (Static Noise Margin),</a:t>
            </a:r>
            <a:r>
              <a:rPr lang="en-IN" sz="2400" dirty="0" smtClean="0"/>
              <a:t> </a:t>
            </a:r>
            <a:r>
              <a:rPr lang="en-IN" sz="2400" dirty="0"/>
              <a:t>high </a:t>
            </a:r>
            <a:r>
              <a:rPr lang="en-IN" sz="2400" dirty="0" smtClean="0"/>
              <a:t>standby</a:t>
            </a:r>
          </a:p>
          <a:p>
            <a:r>
              <a:rPr lang="en-IN" sz="2400" dirty="0"/>
              <a:t> </a:t>
            </a:r>
            <a:r>
              <a:rPr lang="en-IN" sz="2400" dirty="0" smtClean="0"/>
              <a:t>    current </a:t>
            </a:r>
            <a:r>
              <a:rPr lang="en-IN" sz="2400" dirty="0"/>
              <a:t>and </a:t>
            </a:r>
            <a:r>
              <a:rPr lang="en-IN" sz="2400" dirty="0" smtClean="0"/>
              <a:t>is </a:t>
            </a:r>
            <a:r>
              <a:rPr lang="en-IN" sz="2400" dirty="0"/>
              <a:t>not as fast as the 6T </a:t>
            </a:r>
            <a:r>
              <a:rPr lang="en-IN" sz="2400" dirty="0" smtClean="0"/>
              <a:t>cell</a:t>
            </a:r>
            <a:r>
              <a:rPr lang="en-US" sz="2400" dirty="0" smtClean="0"/>
              <a:t>.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Symmetric structure -  </a:t>
            </a:r>
            <a:r>
              <a:rPr lang="en-US" sz="2400" dirty="0" smtClean="0"/>
              <a:t>Helps during fabrication of device. 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797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63773" y="240424"/>
            <a:ext cx="10497713" cy="12106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solidFill>
                  <a:schemeClr val="tx1"/>
                </a:solidFill>
              </a:rPr>
              <a:t>6T SRAM Cell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0806" y="1133341"/>
            <a:ext cx="4185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1 </a:t>
            </a:r>
            <a:r>
              <a:rPr lang="en-US" dirty="0" smtClean="0"/>
              <a:t>M</a:t>
            </a:r>
            <a:r>
              <a:rPr lang="en-US" baseline="-25000" dirty="0" smtClean="0"/>
              <a:t>3 </a:t>
            </a:r>
            <a:r>
              <a:rPr lang="en-US" dirty="0" smtClean="0"/>
              <a:t>: Pull down transistors.</a:t>
            </a:r>
          </a:p>
          <a:p>
            <a:r>
              <a:rPr lang="en-US" dirty="0" smtClean="0"/>
              <a:t>M</a:t>
            </a:r>
            <a:r>
              <a:rPr lang="en-US" baseline="-25000" dirty="0" smtClean="0"/>
              <a:t>2 </a:t>
            </a:r>
            <a:r>
              <a:rPr lang="en-US" dirty="0" smtClean="0"/>
              <a:t>M</a:t>
            </a:r>
            <a:r>
              <a:rPr lang="en-US" baseline="-25000" dirty="0" smtClean="0"/>
              <a:t>4</a:t>
            </a:r>
            <a:r>
              <a:rPr lang="en-US" dirty="0" smtClean="0"/>
              <a:t> : </a:t>
            </a:r>
            <a:r>
              <a:rPr lang="en-US" dirty="0"/>
              <a:t>Pull </a:t>
            </a:r>
            <a:r>
              <a:rPr lang="en-US" dirty="0" smtClean="0"/>
              <a:t>up transistors.</a:t>
            </a:r>
            <a:endParaRPr lang="en-US" dirty="0"/>
          </a:p>
          <a:p>
            <a:r>
              <a:rPr lang="en-US" dirty="0" smtClean="0"/>
              <a:t>M</a:t>
            </a:r>
            <a:r>
              <a:rPr lang="en-US" baseline="-25000" dirty="0" smtClean="0"/>
              <a:t>5 </a:t>
            </a:r>
            <a:r>
              <a:rPr lang="en-US" dirty="0" smtClean="0"/>
              <a:t>M</a:t>
            </a:r>
            <a:r>
              <a:rPr lang="en-US" baseline="-25000" dirty="0" smtClean="0"/>
              <a:t>6 </a:t>
            </a:r>
            <a:r>
              <a:rPr lang="en-US" dirty="0"/>
              <a:t>: </a:t>
            </a:r>
            <a:r>
              <a:rPr lang="en-US" dirty="0" smtClean="0"/>
              <a:t>Access transistors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67437" y="5228823"/>
            <a:ext cx="34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Basic SRAM cell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50806" y="2485623"/>
            <a:ext cx="41856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342900" indent="-342900">
              <a:buAutoNum type="arabicPeriod"/>
            </a:pPr>
            <a:r>
              <a:rPr lang="en-IN" dirty="0" smtClean="0"/>
              <a:t>For Read Stability : M1,M3 pull down </a:t>
            </a:r>
            <a:r>
              <a:rPr lang="en-IN" dirty="0"/>
              <a:t>transistors </a:t>
            </a:r>
            <a:r>
              <a:rPr lang="en-IN" dirty="0" smtClean="0"/>
              <a:t>should be stronger than the M5,M6 access transistors</a:t>
            </a:r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FontTx/>
              <a:buAutoNum type="arabicPeriod"/>
            </a:pPr>
            <a:r>
              <a:rPr lang="en-IN" dirty="0"/>
              <a:t>For </a:t>
            </a:r>
            <a:r>
              <a:rPr lang="en-IN" dirty="0" smtClean="0"/>
              <a:t>Write Stability : M2,M4 </a:t>
            </a:r>
            <a:r>
              <a:rPr lang="en-IN" dirty="0"/>
              <a:t>pull </a:t>
            </a:r>
            <a:r>
              <a:rPr lang="en-IN" dirty="0" smtClean="0"/>
              <a:t>up transistors </a:t>
            </a:r>
            <a:r>
              <a:rPr lang="en-IN" dirty="0"/>
              <a:t>should be </a:t>
            </a:r>
            <a:r>
              <a:rPr lang="en-IN" dirty="0" smtClean="0"/>
              <a:t>weaker </a:t>
            </a:r>
            <a:r>
              <a:rPr lang="en-IN" dirty="0"/>
              <a:t>than the M5,M6 access transistors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62" y="1133341"/>
            <a:ext cx="4984124" cy="3758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63716" y="2303611"/>
            <a:ext cx="78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</a:t>
            </a:r>
            <a:r>
              <a:rPr lang="en-IN" sz="1400" dirty="0" smtClean="0"/>
              <a:t>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990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Cell Ratio and Pull-up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6670" y="1558347"/>
                <a:ext cx="11140226" cy="4360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Cell Ratio : </a:t>
                </a:r>
                <a:r>
                  <a:rPr lang="en-US" sz="2000" dirty="0" smtClean="0"/>
                  <a:t>It is the ratio between size of the pull down transistor to that of access transistor during the read operation.</a:t>
                </a:r>
                <a:endParaRPr lang="en-US" sz="2000" b="1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𝑪𝒆𝒍𝒍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𝒓𝒂𝒕𝒊𝒐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𝒅𝒐𝒘𝒏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</m:oMath>
                  </m:oMathPara>
                </a14:m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000" b="1" dirty="0"/>
              </a:p>
              <a:p>
                <a:r>
                  <a:rPr lang="en-US" sz="2000" b="1" dirty="0" smtClean="0"/>
                  <a:t>Pull up Ratio : </a:t>
                </a:r>
                <a:r>
                  <a:rPr lang="en-US" sz="2000" dirty="0">
                    <a:latin typeface="+mj-lt"/>
                  </a:rPr>
                  <a:t>It is the ratio between </a:t>
                </a:r>
                <a:r>
                  <a:rPr lang="en-US" sz="2000" dirty="0" smtClean="0">
                    <a:latin typeface="+mj-lt"/>
                  </a:rPr>
                  <a:t>size </a:t>
                </a:r>
                <a:r>
                  <a:rPr lang="en-US" sz="2000" dirty="0">
                    <a:latin typeface="+mj-lt"/>
                  </a:rPr>
                  <a:t>of the </a:t>
                </a:r>
                <a:r>
                  <a:rPr lang="en-US" sz="2000" dirty="0" smtClean="0">
                    <a:latin typeface="+mj-lt"/>
                  </a:rPr>
                  <a:t>pull up </a:t>
                </a:r>
                <a:r>
                  <a:rPr lang="en-US" sz="2000" dirty="0">
                    <a:latin typeface="+mj-lt"/>
                  </a:rPr>
                  <a:t>transistor to </a:t>
                </a:r>
                <a:r>
                  <a:rPr lang="en-US" sz="2000" dirty="0" smtClean="0">
                    <a:latin typeface="+mj-lt"/>
                  </a:rPr>
                  <a:t>that of access </a:t>
                </a:r>
                <a:r>
                  <a:rPr lang="en-US" sz="2000" dirty="0">
                    <a:latin typeface="+mj-lt"/>
                  </a:rPr>
                  <a:t>transistor during the </a:t>
                </a:r>
                <a:r>
                  <a:rPr lang="en-US" sz="2000" dirty="0" smtClean="0">
                    <a:latin typeface="+mj-lt"/>
                  </a:rPr>
                  <a:t>write </a:t>
                </a:r>
                <a:r>
                  <a:rPr lang="en-US" sz="2000" dirty="0">
                    <a:latin typeface="+mj-lt"/>
                  </a:rPr>
                  <a:t>operation.</a:t>
                </a:r>
                <a:r>
                  <a:rPr lang="en-US" sz="2000" dirty="0" smtClean="0">
                    <a:latin typeface="+mj-lt"/>
                  </a:rPr>
                  <a:t> </a:t>
                </a:r>
                <a:endParaRPr lang="en-US" sz="2000" b="1" dirty="0">
                  <a:latin typeface="+mj-lt"/>
                </a:endParaRPr>
              </a:p>
              <a:p>
                <a:pPr lvl="3"/>
                <a:r>
                  <a:rPr lang="en-US" sz="2400" b="1" i="1" dirty="0">
                    <a:latin typeface="Cambria Math" panose="02040503050406030204" pitchFamily="18" charset="0"/>
                  </a:rPr>
                  <a:t>	</a:t>
                </a:r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sz="24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𝑷𝒖𝒍𝒍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𝒖𝒑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𝒓𝒂𝒕𝒊𝒐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𝑷𝑹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endParaRPr lang="en-US" sz="2000" b="1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70" y="1558347"/>
                <a:ext cx="11140226" cy="4360617"/>
              </a:xfrm>
              <a:prstGeom prst="rect">
                <a:avLst/>
              </a:prstGeom>
              <a:blipFill rotWithShape="0">
                <a:blip r:embed="rId2"/>
                <a:stretch>
                  <a:fillRect l="-602" t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237" y="4580093"/>
            <a:ext cx="39932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277" name="Picture 10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4648200"/>
            <a:ext cx="6477000" cy="725488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63183" name="Freeform 15"/>
          <p:cNvSpPr>
            <a:spLocks/>
          </p:cNvSpPr>
          <p:nvPr/>
        </p:nvSpPr>
        <p:spPr bwMode="auto">
          <a:xfrm>
            <a:off x="3516313" y="3392489"/>
            <a:ext cx="582612" cy="257175"/>
          </a:xfrm>
          <a:custGeom>
            <a:avLst/>
            <a:gdLst>
              <a:gd name="T0" fmla="*/ 0 w 367"/>
              <a:gd name="T1" fmla="*/ 162 h 162"/>
              <a:gd name="T2" fmla="*/ 0 w 367"/>
              <a:gd name="T3" fmla="*/ 0 h 162"/>
              <a:gd name="T4" fmla="*/ 367 w 367"/>
              <a:gd name="T5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7" h="162">
                <a:moveTo>
                  <a:pt x="0" y="162"/>
                </a:moveTo>
                <a:lnTo>
                  <a:pt x="0" y="0"/>
                </a:lnTo>
                <a:lnTo>
                  <a:pt x="367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4" name="Line 16"/>
          <p:cNvSpPr>
            <a:spLocks noChangeShapeType="1"/>
          </p:cNvSpPr>
          <p:nvPr/>
        </p:nvSpPr>
        <p:spPr bwMode="auto">
          <a:xfrm>
            <a:off x="3408363" y="3644900"/>
            <a:ext cx="222250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5" name="Line 17"/>
          <p:cNvSpPr>
            <a:spLocks noChangeShapeType="1"/>
          </p:cNvSpPr>
          <p:nvPr/>
        </p:nvSpPr>
        <p:spPr bwMode="auto">
          <a:xfrm>
            <a:off x="3516314" y="3724275"/>
            <a:ext cx="1587" cy="24130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6" name="Line 18"/>
          <p:cNvSpPr>
            <a:spLocks noChangeShapeType="1"/>
          </p:cNvSpPr>
          <p:nvPr/>
        </p:nvSpPr>
        <p:spPr bwMode="auto">
          <a:xfrm>
            <a:off x="3408363" y="3730625"/>
            <a:ext cx="222250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7" name="Line 19"/>
          <p:cNvSpPr>
            <a:spLocks noChangeShapeType="1"/>
          </p:cNvSpPr>
          <p:nvPr/>
        </p:nvSpPr>
        <p:spPr bwMode="auto">
          <a:xfrm flipH="1">
            <a:off x="5487989" y="3176589"/>
            <a:ext cx="257175" cy="15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8" name="Freeform 20"/>
          <p:cNvSpPr>
            <a:spLocks/>
          </p:cNvSpPr>
          <p:nvPr/>
        </p:nvSpPr>
        <p:spPr bwMode="auto">
          <a:xfrm>
            <a:off x="5111751" y="2747964"/>
            <a:ext cx="250825" cy="193675"/>
          </a:xfrm>
          <a:custGeom>
            <a:avLst/>
            <a:gdLst>
              <a:gd name="T0" fmla="*/ 158 w 158"/>
              <a:gd name="T1" fmla="*/ 122 h 122"/>
              <a:gd name="T2" fmla="*/ 0 w 158"/>
              <a:gd name="T3" fmla="*/ 122 h 122"/>
              <a:gd name="T4" fmla="*/ 0 w 158"/>
              <a:gd name="T5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8" h="122">
                <a:moveTo>
                  <a:pt x="158" y="122"/>
                </a:moveTo>
                <a:lnTo>
                  <a:pt x="0" y="122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9" name="Freeform 21"/>
          <p:cNvSpPr>
            <a:spLocks/>
          </p:cNvSpPr>
          <p:nvPr/>
        </p:nvSpPr>
        <p:spPr bwMode="auto">
          <a:xfrm>
            <a:off x="5111751" y="3409951"/>
            <a:ext cx="250825" cy="195263"/>
          </a:xfrm>
          <a:custGeom>
            <a:avLst/>
            <a:gdLst>
              <a:gd name="T0" fmla="*/ 0 w 158"/>
              <a:gd name="T1" fmla="*/ 123 h 123"/>
              <a:gd name="T2" fmla="*/ 0 w 158"/>
              <a:gd name="T3" fmla="*/ 0 h 123"/>
              <a:gd name="T4" fmla="*/ 158 w 158"/>
              <a:gd name="T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8" h="123">
                <a:moveTo>
                  <a:pt x="0" y="123"/>
                </a:moveTo>
                <a:lnTo>
                  <a:pt x="0" y="0"/>
                </a:lnTo>
                <a:lnTo>
                  <a:pt x="158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0" name="Line 22"/>
          <p:cNvSpPr>
            <a:spLocks noChangeShapeType="1"/>
          </p:cNvSpPr>
          <p:nvPr/>
        </p:nvSpPr>
        <p:spPr bwMode="auto">
          <a:xfrm flipV="1">
            <a:off x="5362575" y="2867025"/>
            <a:ext cx="1588" cy="6111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1" name="Line 23"/>
          <p:cNvSpPr>
            <a:spLocks noChangeShapeType="1"/>
          </p:cNvSpPr>
          <p:nvPr/>
        </p:nvSpPr>
        <p:spPr bwMode="auto">
          <a:xfrm flipV="1">
            <a:off x="5483225" y="3016251"/>
            <a:ext cx="1588" cy="30797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2" name="Line 24"/>
          <p:cNvSpPr>
            <a:spLocks noChangeShapeType="1"/>
          </p:cNvSpPr>
          <p:nvPr/>
        </p:nvSpPr>
        <p:spPr bwMode="auto">
          <a:xfrm>
            <a:off x="5740400" y="2124075"/>
            <a:ext cx="261938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3" name="Freeform 25"/>
          <p:cNvSpPr>
            <a:spLocks/>
          </p:cNvSpPr>
          <p:nvPr/>
        </p:nvSpPr>
        <p:spPr bwMode="auto">
          <a:xfrm>
            <a:off x="6127751" y="1695451"/>
            <a:ext cx="252413" cy="193675"/>
          </a:xfrm>
          <a:custGeom>
            <a:avLst/>
            <a:gdLst>
              <a:gd name="T0" fmla="*/ 0 w 159"/>
              <a:gd name="T1" fmla="*/ 122 h 122"/>
              <a:gd name="T2" fmla="*/ 159 w 159"/>
              <a:gd name="T3" fmla="*/ 122 h 122"/>
              <a:gd name="T4" fmla="*/ 159 w 159"/>
              <a:gd name="T5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" h="122">
                <a:moveTo>
                  <a:pt x="0" y="122"/>
                </a:moveTo>
                <a:lnTo>
                  <a:pt x="159" y="122"/>
                </a:lnTo>
                <a:lnTo>
                  <a:pt x="159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4" name="Freeform 26"/>
          <p:cNvSpPr>
            <a:spLocks/>
          </p:cNvSpPr>
          <p:nvPr/>
        </p:nvSpPr>
        <p:spPr bwMode="auto">
          <a:xfrm>
            <a:off x="6127751" y="2359026"/>
            <a:ext cx="252413" cy="193675"/>
          </a:xfrm>
          <a:custGeom>
            <a:avLst/>
            <a:gdLst>
              <a:gd name="T0" fmla="*/ 159 w 159"/>
              <a:gd name="T1" fmla="*/ 122 h 122"/>
              <a:gd name="T2" fmla="*/ 159 w 159"/>
              <a:gd name="T3" fmla="*/ 0 h 122"/>
              <a:gd name="T4" fmla="*/ 0 w 159"/>
              <a:gd name="T5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" h="122">
                <a:moveTo>
                  <a:pt x="159" y="122"/>
                </a:moveTo>
                <a:lnTo>
                  <a:pt x="159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5" name="Line 27"/>
          <p:cNvSpPr>
            <a:spLocks noChangeShapeType="1"/>
          </p:cNvSpPr>
          <p:nvPr/>
        </p:nvSpPr>
        <p:spPr bwMode="auto">
          <a:xfrm flipV="1">
            <a:off x="6127750" y="1820864"/>
            <a:ext cx="1588" cy="6111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6" name="Line 28"/>
          <p:cNvSpPr>
            <a:spLocks noChangeShapeType="1"/>
          </p:cNvSpPr>
          <p:nvPr/>
        </p:nvSpPr>
        <p:spPr bwMode="auto">
          <a:xfrm flipV="1">
            <a:off x="6002339" y="1970089"/>
            <a:ext cx="1587" cy="30797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7" name="Line 29"/>
          <p:cNvSpPr>
            <a:spLocks noChangeShapeType="1"/>
          </p:cNvSpPr>
          <p:nvPr/>
        </p:nvSpPr>
        <p:spPr bwMode="auto">
          <a:xfrm>
            <a:off x="4527550" y="2101850"/>
            <a:ext cx="1588" cy="26193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8" name="Freeform 30"/>
          <p:cNvSpPr>
            <a:spLocks/>
          </p:cNvSpPr>
          <p:nvPr/>
        </p:nvSpPr>
        <p:spPr bwMode="auto">
          <a:xfrm>
            <a:off x="4098926" y="2489201"/>
            <a:ext cx="195263" cy="252413"/>
          </a:xfrm>
          <a:custGeom>
            <a:avLst/>
            <a:gdLst>
              <a:gd name="T0" fmla="*/ 123 w 123"/>
              <a:gd name="T1" fmla="*/ 0 h 159"/>
              <a:gd name="T2" fmla="*/ 123 w 123"/>
              <a:gd name="T3" fmla="*/ 159 h 159"/>
              <a:gd name="T4" fmla="*/ 0 w 123"/>
              <a:gd name="T5" fmla="*/ 15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3" h="159">
                <a:moveTo>
                  <a:pt x="123" y="0"/>
                </a:moveTo>
                <a:lnTo>
                  <a:pt x="123" y="159"/>
                </a:lnTo>
                <a:lnTo>
                  <a:pt x="0" y="159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99" name="Freeform 31"/>
          <p:cNvSpPr>
            <a:spLocks/>
          </p:cNvSpPr>
          <p:nvPr/>
        </p:nvSpPr>
        <p:spPr bwMode="auto">
          <a:xfrm>
            <a:off x="4762501" y="2489201"/>
            <a:ext cx="193675" cy="252413"/>
          </a:xfrm>
          <a:custGeom>
            <a:avLst/>
            <a:gdLst>
              <a:gd name="T0" fmla="*/ 122 w 122"/>
              <a:gd name="T1" fmla="*/ 159 h 159"/>
              <a:gd name="T2" fmla="*/ 0 w 122"/>
              <a:gd name="T3" fmla="*/ 159 h 159"/>
              <a:gd name="T4" fmla="*/ 0 w 122"/>
              <a:gd name="T5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" h="159">
                <a:moveTo>
                  <a:pt x="122" y="159"/>
                </a:moveTo>
                <a:lnTo>
                  <a:pt x="0" y="159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0" name="Line 32"/>
          <p:cNvSpPr>
            <a:spLocks noChangeShapeType="1"/>
          </p:cNvSpPr>
          <p:nvPr/>
        </p:nvSpPr>
        <p:spPr bwMode="auto">
          <a:xfrm flipH="1">
            <a:off x="4225925" y="2489200"/>
            <a:ext cx="611188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1" name="Line 33"/>
          <p:cNvSpPr>
            <a:spLocks noChangeShapeType="1"/>
          </p:cNvSpPr>
          <p:nvPr/>
        </p:nvSpPr>
        <p:spPr bwMode="auto">
          <a:xfrm flipH="1">
            <a:off x="4373563" y="2363789"/>
            <a:ext cx="309562" cy="15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2" name="Line 34"/>
          <p:cNvSpPr>
            <a:spLocks noChangeShapeType="1"/>
          </p:cNvSpPr>
          <p:nvPr/>
        </p:nvSpPr>
        <p:spPr bwMode="auto">
          <a:xfrm flipH="1">
            <a:off x="3390901" y="3965575"/>
            <a:ext cx="263525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3" name="Line 35"/>
          <p:cNvSpPr>
            <a:spLocks noChangeShapeType="1"/>
          </p:cNvSpPr>
          <p:nvPr/>
        </p:nvSpPr>
        <p:spPr bwMode="auto">
          <a:xfrm flipH="1">
            <a:off x="3441700" y="4016375"/>
            <a:ext cx="160338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4" name="Line 36"/>
          <p:cNvSpPr>
            <a:spLocks noChangeShapeType="1"/>
          </p:cNvSpPr>
          <p:nvPr/>
        </p:nvSpPr>
        <p:spPr bwMode="auto">
          <a:xfrm flipH="1">
            <a:off x="3482976" y="4073525"/>
            <a:ext cx="73025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5" name="Line 37"/>
          <p:cNvSpPr>
            <a:spLocks noChangeShapeType="1"/>
          </p:cNvSpPr>
          <p:nvPr/>
        </p:nvSpPr>
        <p:spPr bwMode="auto">
          <a:xfrm>
            <a:off x="4527550" y="1489076"/>
            <a:ext cx="1588" cy="61277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6" name="Line 38"/>
          <p:cNvSpPr>
            <a:spLocks noChangeShapeType="1"/>
          </p:cNvSpPr>
          <p:nvPr/>
        </p:nvSpPr>
        <p:spPr bwMode="auto">
          <a:xfrm>
            <a:off x="5111750" y="3605213"/>
            <a:ext cx="1588" cy="40005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7" name="Line 39"/>
          <p:cNvSpPr>
            <a:spLocks noChangeShapeType="1"/>
          </p:cNvSpPr>
          <p:nvPr/>
        </p:nvSpPr>
        <p:spPr bwMode="auto">
          <a:xfrm>
            <a:off x="3733800" y="1489075"/>
            <a:ext cx="3892550" cy="1588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>
            <a:off x="4641850" y="4005264"/>
            <a:ext cx="2184400" cy="15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09" name="Line 41"/>
          <p:cNvSpPr>
            <a:spLocks noChangeShapeType="1"/>
          </p:cNvSpPr>
          <p:nvPr/>
        </p:nvSpPr>
        <p:spPr bwMode="auto">
          <a:xfrm>
            <a:off x="4098925" y="1358900"/>
            <a:ext cx="1588" cy="2806700"/>
          </a:xfrm>
          <a:prstGeom prst="line">
            <a:avLst/>
          </a:prstGeom>
          <a:noFill/>
          <a:ln w="19050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10" name="Line 42"/>
          <p:cNvSpPr>
            <a:spLocks noChangeShapeType="1"/>
          </p:cNvSpPr>
          <p:nvPr/>
        </p:nvSpPr>
        <p:spPr bwMode="auto">
          <a:xfrm>
            <a:off x="4956176" y="2741614"/>
            <a:ext cx="155575" cy="15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11" name="Line 43"/>
          <p:cNvSpPr>
            <a:spLocks noChangeShapeType="1"/>
          </p:cNvSpPr>
          <p:nvPr/>
        </p:nvSpPr>
        <p:spPr bwMode="auto">
          <a:xfrm>
            <a:off x="6380163" y="2552700"/>
            <a:ext cx="222250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12" name="Oval 44"/>
          <p:cNvSpPr>
            <a:spLocks noChangeArrowheads="1"/>
          </p:cNvSpPr>
          <p:nvPr/>
        </p:nvSpPr>
        <p:spPr bwMode="auto">
          <a:xfrm>
            <a:off x="3482976" y="3359151"/>
            <a:ext cx="68263" cy="68263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13" name="Oval 45"/>
          <p:cNvSpPr>
            <a:spLocks noChangeArrowheads="1"/>
          </p:cNvSpPr>
          <p:nvPr/>
        </p:nvSpPr>
        <p:spPr bwMode="auto">
          <a:xfrm>
            <a:off x="4065588" y="3359151"/>
            <a:ext cx="68262" cy="68263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14" name="Oval 46"/>
          <p:cNvSpPr>
            <a:spLocks noChangeArrowheads="1"/>
          </p:cNvSpPr>
          <p:nvPr/>
        </p:nvSpPr>
        <p:spPr bwMode="auto">
          <a:xfrm>
            <a:off x="5076826" y="2706688"/>
            <a:ext cx="68263" cy="69850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15" name="Oval 47"/>
          <p:cNvSpPr>
            <a:spLocks noChangeArrowheads="1"/>
          </p:cNvSpPr>
          <p:nvPr/>
        </p:nvSpPr>
        <p:spPr bwMode="auto">
          <a:xfrm>
            <a:off x="6345238" y="2517775"/>
            <a:ext cx="68262" cy="69850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16" name="Oval 48"/>
          <p:cNvSpPr>
            <a:spLocks noChangeArrowheads="1"/>
          </p:cNvSpPr>
          <p:nvPr/>
        </p:nvSpPr>
        <p:spPr bwMode="auto">
          <a:xfrm>
            <a:off x="4065588" y="2706688"/>
            <a:ext cx="68262" cy="69850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17" name="Oval 49"/>
          <p:cNvSpPr>
            <a:spLocks noChangeArrowheads="1"/>
          </p:cNvSpPr>
          <p:nvPr/>
        </p:nvSpPr>
        <p:spPr bwMode="auto">
          <a:xfrm>
            <a:off x="4494213" y="1455738"/>
            <a:ext cx="68262" cy="68262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18" name="Oval 50"/>
          <p:cNvSpPr>
            <a:spLocks noChangeArrowheads="1"/>
          </p:cNvSpPr>
          <p:nvPr/>
        </p:nvSpPr>
        <p:spPr bwMode="auto">
          <a:xfrm>
            <a:off x="6997701" y="1455738"/>
            <a:ext cx="68263" cy="68262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19" name="Freeform 51"/>
          <p:cNvSpPr>
            <a:spLocks/>
          </p:cNvSpPr>
          <p:nvPr/>
        </p:nvSpPr>
        <p:spPr bwMode="auto">
          <a:xfrm>
            <a:off x="7459663" y="3392489"/>
            <a:ext cx="582612" cy="257175"/>
          </a:xfrm>
          <a:custGeom>
            <a:avLst/>
            <a:gdLst>
              <a:gd name="T0" fmla="*/ 367 w 367"/>
              <a:gd name="T1" fmla="*/ 162 h 162"/>
              <a:gd name="T2" fmla="*/ 367 w 367"/>
              <a:gd name="T3" fmla="*/ 0 h 162"/>
              <a:gd name="T4" fmla="*/ 0 w 367"/>
              <a:gd name="T5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7" h="162">
                <a:moveTo>
                  <a:pt x="367" y="162"/>
                </a:moveTo>
                <a:lnTo>
                  <a:pt x="367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0" name="Line 52"/>
          <p:cNvSpPr>
            <a:spLocks noChangeShapeType="1"/>
          </p:cNvSpPr>
          <p:nvPr/>
        </p:nvSpPr>
        <p:spPr bwMode="auto">
          <a:xfrm flipH="1">
            <a:off x="7934325" y="3644900"/>
            <a:ext cx="217488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1" name="Line 53"/>
          <p:cNvSpPr>
            <a:spLocks noChangeShapeType="1"/>
          </p:cNvSpPr>
          <p:nvPr/>
        </p:nvSpPr>
        <p:spPr bwMode="auto">
          <a:xfrm>
            <a:off x="8042275" y="3724275"/>
            <a:ext cx="1588" cy="24130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2" name="Line 54"/>
          <p:cNvSpPr>
            <a:spLocks noChangeShapeType="1"/>
          </p:cNvSpPr>
          <p:nvPr/>
        </p:nvSpPr>
        <p:spPr bwMode="auto">
          <a:xfrm flipH="1">
            <a:off x="7934325" y="3730625"/>
            <a:ext cx="217488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3" name="Line 55"/>
          <p:cNvSpPr>
            <a:spLocks noChangeShapeType="1"/>
          </p:cNvSpPr>
          <p:nvPr/>
        </p:nvSpPr>
        <p:spPr bwMode="auto">
          <a:xfrm>
            <a:off x="7031039" y="1912939"/>
            <a:ext cx="1587" cy="26193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4" name="Freeform 56"/>
          <p:cNvSpPr>
            <a:spLocks/>
          </p:cNvSpPr>
          <p:nvPr/>
        </p:nvSpPr>
        <p:spPr bwMode="auto">
          <a:xfrm>
            <a:off x="7265989" y="2301876"/>
            <a:ext cx="193675" cy="250825"/>
          </a:xfrm>
          <a:custGeom>
            <a:avLst/>
            <a:gdLst>
              <a:gd name="T0" fmla="*/ 0 w 122"/>
              <a:gd name="T1" fmla="*/ 0 h 158"/>
              <a:gd name="T2" fmla="*/ 0 w 122"/>
              <a:gd name="T3" fmla="*/ 158 h 158"/>
              <a:gd name="T4" fmla="*/ 122 w 122"/>
              <a:gd name="T5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" h="158">
                <a:moveTo>
                  <a:pt x="0" y="0"/>
                </a:moveTo>
                <a:lnTo>
                  <a:pt x="0" y="158"/>
                </a:lnTo>
                <a:lnTo>
                  <a:pt x="122" y="158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5" name="Freeform 57"/>
          <p:cNvSpPr>
            <a:spLocks/>
          </p:cNvSpPr>
          <p:nvPr/>
        </p:nvSpPr>
        <p:spPr bwMode="auto">
          <a:xfrm>
            <a:off x="6602413" y="2301876"/>
            <a:ext cx="195262" cy="250825"/>
          </a:xfrm>
          <a:custGeom>
            <a:avLst/>
            <a:gdLst>
              <a:gd name="T0" fmla="*/ 0 w 123"/>
              <a:gd name="T1" fmla="*/ 158 h 158"/>
              <a:gd name="T2" fmla="*/ 123 w 123"/>
              <a:gd name="T3" fmla="*/ 158 h 158"/>
              <a:gd name="T4" fmla="*/ 123 w 123"/>
              <a:gd name="T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3" h="158">
                <a:moveTo>
                  <a:pt x="0" y="158"/>
                </a:moveTo>
                <a:lnTo>
                  <a:pt x="123" y="158"/>
                </a:lnTo>
                <a:lnTo>
                  <a:pt x="123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6" name="Line 58"/>
          <p:cNvSpPr>
            <a:spLocks noChangeShapeType="1"/>
          </p:cNvSpPr>
          <p:nvPr/>
        </p:nvSpPr>
        <p:spPr bwMode="auto">
          <a:xfrm>
            <a:off x="6727826" y="2301875"/>
            <a:ext cx="606425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7" name="Line 59"/>
          <p:cNvSpPr>
            <a:spLocks noChangeShapeType="1"/>
          </p:cNvSpPr>
          <p:nvPr/>
        </p:nvSpPr>
        <p:spPr bwMode="auto">
          <a:xfrm>
            <a:off x="6877051" y="2181225"/>
            <a:ext cx="307975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8" name="Line 60"/>
          <p:cNvSpPr>
            <a:spLocks noChangeShapeType="1"/>
          </p:cNvSpPr>
          <p:nvPr/>
        </p:nvSpPr>
        <p:spPr bwMode="auto">
          <a:xfrm>
            <a:off x="7912101" y="3965575"/>
            <a:ext cx="257175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29" name="Line 61"/>
          <p:cNvSpPr>
            <a:spLocks noChangeShapeType="1"/>
          </p:cNvSpPr>
          <p:nvPr/>
        </p:nvSpPr>
        <p:spPr bwMode="auto">
          <a:xfrm>
            <a:off x="7956550" y="4016375"/>
            <a:ext cx="166688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30" name="Line 62"/>
          <p:cNvSpPr>
            <a:spLocks noChangeShapeType="1"/>
          </p:cNvSpPr>
          <p:nvPr/>
        </p:nvSpPr>
        <p:spPr bwMode="auto">
          <a:xfrm>
            <a:off x="8002588" y="4073525"/>
            <a:ext cx="74612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31" name="Line 63"/>
          <p:cNvSpPr>
            <a:spLocks noChangeShapeType="1"/>
          </p:cNvSpPr>
          <p:nvPr/>
        </p:nvSpPr>
        <p:spPr bwMode="auto">
          <a:xfrm>
            <a:off x="7031039" y="1489076"/>
            <a:ext cx="1587" cy="423863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32" name="Line 64"/>
          <p:cNvSpPr>
            <a:spLocks noChangeShapeType="1"/>
          </p:cNvSpPr>
          <p:nvPr/>
        </p:nvSpPr>
        <p:spPr bwMode="auto">
          <a:xfrm>
            <a:off x="7459664" y="1358900"/>
            <a:ext cx="1587" cy="2806700"/>
          </a:xfrm>
          <a:prstGeom prst="line">
            <a:avLst/>
          </a:prstGeom>
          <a:noFill/>
          <a:ln w="19050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33" name="Oval 65"/>
          <p:cNvSpPr>
            <a:spLocks noChangeArrowheads="1"/>
          </p:cNvSpPr>
          <p:nvPr/>
        </p:nvSpPr>
        <p:spPr bwMode="auto">
          <a:xfrm>
            <a:off x="8008938" y="3359151"/>
            <a:ext cx="68262" cy="68263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34" name="Oval 66"/>
          <p:cNvSpPr>
            <a:spLocks noChangeArrowheads="1"/>
          </p:cNvSpPr>
          <p:nvPr/>
        </p:nvSpPr>
        <p:spPr bwMode="auto">
          <a:xfrm>
            <a:off x="7426326" y="3359151"/>
            <a:ext cx="68263" cy="68263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35" name="Oval 67"/>
          <p:cNvSpPr>
            <a:spLocks noChangeArrowheads="1"/>
          </p:cNvSpPr>
          <p:nvPr/>
        </p:nvSpPr>
        <p:spPr bwMode="auto">
          <a:xfrm>
            <a:off x="7426326" y="2517775"/>
            <a:ext cx="68263" cy="69850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36" name="Line 68"/>
          <p:cNvSpPr>
            <a:spLocks noChangeShapeType="1"/>
          </p:cNvSpPr>
          <p:nvPr/>
        </p:nvSpPr>
        <p:spPr bwMode="auto">
          <a:xfrm>
            <a:off x="4859338" y="1695450"/>
            <a:ext cx="1771650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37" name="Rectangle 69"/>
          <p:cNvSpPr>
            <a:spLocks noChangeArrowheads="1"/>
          </p:cNvSpPr>
          <p:nvPr/>
        </p:nvSpPr>
        <p:spPr bwMode="auto">
          <a:xfrm>
            <a:off x="6656388" y="1279525"/>
            <a:ext cx="23564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WL</a:t>
            </a:r>
            <a:endParaRPr lang="en-US" altLang="en-US"/>
          </a:p>
        </p:txBody>
      </p:sp>
      <p:sp>
        <p:nvSpPr>
          <p:cNvPr id="263238" name="Rectangle 70"/>
          <p:cNvSpPr>
            <a:spLocks noChangeArrowheads="1"/>
          </p:cNvSpPr>
          <p:nvPr/>
        </p:nvSpPr>
        <p:spPr bwMode="auto">
          <a:xfrm>
            <a:off x="7523163" y="2111375"/>
            <a:ext cx="17312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BL</a:t>
            </a:r>
            <a:endParaRPr lang="en-US" altLang="en-US"/>
          </a:p>
        </p:txBody>
      </p:sp>
      <p:sp>
        <p:nvSpPr>
          <p:cNvPr id="263239" name="Rectangle 71"/>
          <p:cNvSpPr>
            <a:spLocks noChangeArrowheads="1"/>
          </p:cNvSpPr>
          <p:nvPr/>
        </p:nvSpPr>
        <p:spPr bwMode="auto">
          <a:xfrm>
            <a:off x="4906963" y="1746250"/>
            <a:ext cx="1090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50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63240" name="Rectangle 72"/>
          <p:cNvSpPr>
            <a:spLocks noChangeArrowheads="1"/>
          </p:cNvSpPr>
          <p:nvPr/>
        </p:nvSpPr>
        <p:spPr bwMode="auto">
          <a:xfrm>
            <a:off x="5040313" y="1838326"/>
            <a:ext cx="17312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DD</a:t>
            </a:r>
            <a:endParaRPr lang="en-US" altLang="en-US"/>
          </a:p>
        </p:txBody>
      </p:sp>
      <p:sp>
        <p:nvSpPr>
          <p:cNvPr id="263241" name="Rectangle 73"/>
          <p:cNvSpPr>
            <a:spLocks noChangeArrowheads="1"/>
          </p:cNvSpPr>
          <p:nvPr/>
        </p:nvSpPr>
        <p:spPr bwMode="auto">
          <a:xfrm>
            <a:off x="4416425" y="2617788"/>
            <a:ext cx="1538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M</a:t>
            </a:r>
            <a:endParaRPr lang="en-US" altLang="en-US"/>
          </a:p>
        </p:txBody>
      </p:sp>
      <p:sp>
        <p:nvSpPr>
          <p:cNvPr id="263242" name="Rectangle 74"/>
          <p:cNvSpPr>
            <a:spLocks noChangeArrowheads="1"/>
          </p:cNvSpPr>
          <p:nvPr/>
        </p:nvSpPr>
        <p:spPr bwMode="auto">
          <a:xfrm>
            <a:off x="4589463" y="27082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5</a:t>
            </a:r>
            <a:endParaRPr lang="en-US" altLang="en-US"/>
          </a:p>
        </p:txBody>
      </p:sp>
      <p:sp>
        <p:nvSpPr>
          <p:cNvPr id="263243" name="Rectangle 75"/>
          <p:cNvSpPr>
            <a:spLocks noChangeArrowheads="1"/>
          </p:cNvSpPr>
          <p:nvPr/>
        </p:nvSpPr>
        <p:spPr bwMode="auto">
          <a:xfrm>
            <a:off x="6892925" y="2459038"/>
            <a:ext cx="1538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M</a:t>
            </a:r>
            <a:endParaRPr lang="en-US" altLang="en-US"/>
          </a:p>
        </p:txBody>
      </p:sp>
      <p:sp>
        <p:nvSpPr>
          <p:cNvPr id="263244" name="Rectangle 76"/>
          <p:cNvSpPr>
            <a:spLocks noChangeArrowheads="1"/>
          </p:cNvSpPr>
          <p:nvPr/>
        </p:nvSpPr>
        <p:spPr bwMode="auto">
          <a:xfrm>
            <a:off x="7065963" y="25479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6</a:t>
            </a:r>
            <a:endParaRPr lang="en-US" altLang="en-US"/>
          </a:p>
        </p:txBody>
      </p:sp>
      <p:sp>
        <p:nvSpPr>
          <p:cNvPr id="263245" name="Rectangle 77"/>
          <p:cNvSpPr>
            <a:spLocks noChangeArrowheads="1"/>
          </p:cNvSpPr>
          <p:nvPr/>
        </p:nvSpPr>
        <p:spPr bwMode="auto">
          <a:xfrm>
            <a:off x="6229350" y="2020888"/>
            <a:ext cx="1538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M</a:t>
            </a:r>
            <a:endParaRPr lang="en-US" altLang="en-US"/>
          </a:p>
        </p:txBody>
      </p:sp>
      <p:sp>
        <p:nvSpPr>
          <p:cNvPr id="263246" name="Rectangle 78"/>
          <p:cNvSpPr>
            <a:spLocks noChangeArrowheads="1"/>
          </p:cNvSpPr>
          <p:nvPr/>
        </p:nvSpPr>
        <p:spPr bwMode="auto">
          <a:xfrm>
            <a:off x="6402388" y="21097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263247" name="Rectangle 79"/>
          <p:cNvSpPr>
            <a:spLocks noChangeArrowheads="1"/>
          </p:cNvSpPr>
          <p:nvPr/>
        </p:nvSpPr>
        <p:spPr bwMode="auto">
          <a:xfrm>
            <a:off x="4937125" y="3084513"/>
            <a:ext cx="1651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500" dirty="0">
                <a:solidFill>
                  <a:srgbClr val="000000"/>
                </a:solidFill>
              </a:rPr>
              <a:t>M</a:t>
            </a:r>
            <a:endParaRPr lang="en-US" altLang="en-US" dirty="0"/>
          </a:p>
        </p:txBody>
      </p:sp>
      <p:sp>
        <p:nvSpPr>
          <p:cNvPr id="263248" name="Rectangle 80"/>
          <p:cNvSpPr>
            <a:spLocks noChangeArrowheads="1"/>
          </p:cNvSpPr>
          <p:nvPr/>
        </p:nvSpPr>
        <p:spPr bwMode="auto">
          <a:xfrm>
            <a:off x="5110163" y="31765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263249" name="Rectangle 81"/>
          <p:cNvSpPr>
            <a:spLocks noChangeArrowheads="1"/>
          </p:cNvSpPr>
          <p:nvPr/>
        </p:nvSpPr>
        <p:spPr bwMode="auto">
          <a:xfrm>
            <a:off x="5826125" y="3049588"/>
            <a:ext cx="1025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63250" name="Rectangle 82"/>
          <p:cNvSpPr>
            <a:spLocks noChangeArrowheads="1"/>
          </p:cNvSpPr>
          <p:nvPr/>
        </p:nvSpPr>
        <p:spPr bwMode="auto">
          <a:xfrm>
            <a:off x="5957888" y="3141664"/>
            <a:ext cx="17312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DD</a:t>
            </a:r>
            <a:endParaRPr lang="en-US" altLang="en-US"/>
          </a:p>
        </p:txBody>
      </p:sp>
      <p:sp>
        <p:nvSpPr>
          <p:cNvPr id="263251" name="Rectangle 83"/>
          <p:cNvSpPr>
            <a:spLocks noChangeArrowheads="1"/>
          </p:cNvSpPr>
          <p:nvPr/>
        </p:nvSpPr>
        <p:spPr bwMode="auto">
          <a:xfrm>
            <a:off x="3344863" y="3081338"/>
            <a:ext cx="1025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63252" name="Rectangle 84"/>
          <p:cNvSpPr>
            <a:spLocks noChangeArrowheads="1"/>
          </p:cNvSpPr>
          <p:nvPr/>
        </p:nvSpPr>
        <p:spPr bwMode="auto">
          <a:xfrm>
            <a:off x="3476625" y="3173414"/>
            <a:ext cx="17312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DD</a:t>
            </a:r>
            <a:endParaRPr lang="en-US" altLang="en-US"/>
          </a:p>
        </p:txBody>
      </p:sp>
      <p:sp>
        <p:nvSpPr>
          <p:cNvPr id="263253" name="Rectangle 85"/>
          <p:cNvSpPr>
            <a:spLocks noChangeArrowheads="1"/>
          </p:cNvSpPr>
          <p:nvPr/>
        </p:nvSpPr>
        <p:spPr bwMode="auto">
          <a:xfrm>
            <a:off x="7859713" y="3081338"/>
            <a:ext cx="1025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63254" name="Rectangle 86"/>
          <p:cNvSpPr>
            <a:spLocks noChangeArrowheads="1"/>
          </p:cNvSpPr>
          <p:nvPr/>
        </p:nvSpPr>
        <p:spPr bwMode="auto">
          <a:xfrm>
            <a:off x="7993063" y="3173414"/>
            <a:ext cx="17312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DD</a:t>
            </a:r>
            <a:endParaRPr lang="en-US" altLang="en-US"/>
          </a:p>
        </p:txBody>
      </p:sp>
      <p:sp>
        <p:nvSpPr>
          <p:cNvPr id="263255" name="Line 87"/>
          <p:cNvSpPr>
            <a:spLocks noChangeShapeType="1"/>
          </p:cNvSpPr>
          <p:nvPr/>
        </p:nvSpPr>
        <p:spPr bwMode="auto">
          <a:xfrm flipH="1">
            <a:off x="5641976" y="4210050"/>
            <a:ext cx="257175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56" name="Line 88"/>
          <p:cNvSpPr>
            <a:spLocks noChangeShapeType="1"/>
          </p:cNvSpPr>
          <p:nvPr/>
        </p:nvSpPr>
        <p:spPr bwMode="auto">
          <a:xfrm flipH="1">
            <a:off x="5694364" y="4262439"/>
            <a:ext cx="160337" cy="15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57" name="Line 89"/>
          <p:cNvSpPr>
            <a:spLocks noChangeShapeType="1"/>
          </p:cNvSpPr>
          <p:nvPr/>
        </p:nvSpPr>
        <p:spPr bwMode="auto">
          <a:xfrm flipH="1">
            <a:off x="5734051" y="4319589"/>
            <a:ext cx="74613" cy="15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58" name="Line 90"/>
          <p:cNvSpPr>
            <a:spLocks noChangeShapeType="1"/>
          </p:cNvSpPr>
          <p:nvPr/>
        </p:nvSpPr>
        <p:spPr bwMode="auto">
          <a:xfrm>
            <a:off x="5773739" y="4005264"/>
            <a:ext cx="1587" cy="2047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59" name="Line 91"/>
          <p:cNvSpPr>
            <a:spLocks noChangeShapeType="1"/>
          </p:cNvSpPr>
          <p:nvPr/>
        </p:nvSpPr>
        <p:spPr bwMode="auto">
          <a:xfrm flipH="1">
            <a:off x="5608639" y="2301875"/>
            <a:ext cx="261937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60" name="Line 92"/>
          <p:cNvSpPr>
            <a:spLocks noChangeShapeType="1"/>
          </p:cNvSpPr>
          <p:nvPr/>
        </p:nvSpPr>
        <p:spPr bwMode="auto">
          <a:xfrm flipH="1">
            <a:off x="5659439" y="2359025"/>
            <a:ext cx="166687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61" name="Line 93"/>
          <p:cNvSpPr>
            <a:spLocks noChangeShapeType="1"/>
          </p:cNvSpPr>
          <p:nvPr/>
        </p:nvSpPr>
        <p:spPr bwMode="auto">
          <a:xfrm flipH="1">
            <a:off x="5699126" y="2409825"/>
            <a:ext cx="80963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62" name="Line 94"/>
          <p:cNvSpPr>
            <a:spLocks noChangeShapeType="1"/>
          </p:cNvSpPr>
          <p:nvPr/>
        </p:nvSpPr>
        <p:spPr bwMode="auto">
          <a:xfrm>
            <a:off x="5740400" y="2124075"/>
            <a:ext cx="1588" cy="17780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63" name="Rectangle 95"/>
          <p:cNvSpPr>
            <a:spLocks noChangeArrowheads="1"/>
          </p:cNvSpPr>
          <p:nvPr/>
        </p:nvSpPr>
        <p:spPr bwMode="auto">
          <a:xfrm>
            <a:off x="3741738" y="2057400"/>
            <a:ext cx="17312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BL</a:t>
            </a:r>
            <a:endParaRPr lang="en-US" altLang="en-US"/>
          </a:p>
        </p:txBody>
      </p:sp>
      <p:sp>
        <p:nvSpPr>
          <p:cNvPr id="263264" name="Line 96"/>
          <p:cNvSpPr>
            <a:spLocks noChangeShapeType="1"/>
          </p:cNvSpPr>
          <p:nvPr/>
        </p:nvSpPr>
        <p:spPr bwMode="auto">
          <a:xfrm>
            <a:off x="3751263" y="2055814"/>
            <a:ext cx="246062" cy="15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65" name="Oval 97"/>
          <p:cNvSpPr>
            <a:spLocks noChangeArrowheads="1"/>
          </p:cNvSpPr>
          <p:nvPr/>
        </p:nvSpPr>
        <p:spPr bwMode="auto">
          <a:xfrm>
            <a:off x="5922964" y="2084389"/>
            <a:ext cx="79375" cy="7937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266" name="Rectangle 98"/>
          <p:cNvSpPr>
            <a:spLocks noChangeArrowheads="1"/>
          </p:cNvSpPr>
          <p:nvPr/>
        </p:nvSpPr>
        <p:spPr bwMode="auto">
          <a:xfrm>
            <a:off x="5772150" y="2462213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Q</a:t>
            </a:r>
            <a:endParaRPr lang="en-US" altLang="en-US"/>
          </a:p>
        </p:txBody>
      </p:sp>
      <p:sp>
        <p:nvSpPr>
          <p:cNvPr id="263267" name="Rectangle 99"/>
          <p:cNvSpPr>
            <a:spLocks noChangeArrowheads="1"/>
          </p:cNvSpPr>
          <p:nvPr/>
        </p:nvSpPr>
        <p:spPr bwMode="auto">
          <a:xfrm>
            <a:off x="5970588" y="2490788"/>
            <a:ext cx="8976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=</a:t>
            </a:r>
            <a:endParaRPr lang="en-US" altLang="en-US"/>
          </a:p>
        </p:txBody>
      </p:sp>
      <p:sp>
        <p:nvSpPr>
          <p:cNvPr id="263268" name="Rectangle 100"/>
          <p:cNvSpPr>
            <a:spLocks noChangeArrowheads="1"/>
          </p:cNvSpPr>
          <p:nvPr/>
        </p:nvSpPr>
        <p:spPr bwMode="auto">
          <a:xfrm>
            <a:off x="6122988" y="2462213"/>
            <a:ext cx="1314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 1</a:t>
            </a:r>
            <a:endParaRPr lang="en-US" altLang="en-US"/>
          </a:p>
        </p:txBody>
      </p:sp>
      <p:sp>
        <p:nvSpPr>
          <p:cNvPr id="263269" name="Rectangle 101"/>
          <p:cNvSpPr>
            <a:spLocks noChangeArrowheads="1"/>
          </p:cNvSpPr>
          <p:nvPr/>
        </p:nvSpPr>
        <p:spPr bwMode="auto">
          <a:xfrm>
            <a:off x="4895850" y="2301875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Q</a:t>
            </a:r>
            <a:endParaRPr lang="en-US" altLang="en-US"/>
          </a:p>
        </p:txBody>
      </p:sp>
      <p:sp>
        <p:nvSpPr>
          <p:cNvPr id="263270" name="Rectangle 102"/>
          <p:cNvSpPr>
            <a:spLocks noChangeArrowheads="1"/>
          </p:cNvSpPr>
          <p:nvPr/>
        </p:nvSpPr>
        <p:spPr bwMode="auto">
          <a:xfrm>
            <a:off x="5094288" y="2330450"/>
            <a:ext cx="8976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=</a:t>
            </a:r>
            <a:endParaRPr lang="en-US" altLang="en-US"/>
          </a:p>
        </p:txBody>
      </p:sp>
      <p:sp>
        <p:nvSpPr>
          <p:cNvPr id="263271" name="Rectangle 103"/>
          <p:cNvSpPr>
            <a:spLocks noChangeArrowheads="1"/>
          </p:cNvSpPr>
          <p:nvPr/>
        </p:nvSpPr>
        <p:spPr bwMode="auto">
          <a:xfrm>
            <a:off x="5246688" y="2301875"/>
            <a:ext cx="1314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 0</a:t>
            </a:r>
            <a:endParaRPr lang="en-US" altLang="en-US"/>
          </a:p>
        </p:txBody>
      </p:sp>
      <p:sp>
        <p:nvSpPr>
          <p:cNvPr id="263272" name="Line 104"/>
          <p:cNvSpPr>
            <a:spLocks noChangeShapeType="1"/>
          </p:cNvSpPr>
          <p:nvPr/>
        </p:nvSpPr>
        <p:spPr bwMode="auto">
          <a:xfrm>
            <a:off x="4894264" y="2306639"/>
            <a:ext cx="153987" cy="15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273" name="Rectangle 105"/>
          <p:cNvSpPr>
            <a:spLocks noChangeArrowheads="1"/>
          </p:cNvSpPr>
          <p:nvPr/>
        </p:nvSpPr>
        <p:spPr bwMode="auto">
          <a:xfrm>
            <a:off x="3055938" y="3573463"/>
            <a:ext cx="961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C</a:t>
            </a:r>
            <a:endParaRPr lang="en-US" altLang="en-US"/>
          </a:p>
        </p:txBody>
      </p:sp>
      <p:sp>
        <p:nvSpPr>
          <p:cNvPr id="263274" name="Rectangle 106"/>
          <p:cNvSpPr>
            <a:spLocks noChangeArrowheads="1"/>
          </p:cNvSpPr>
          <p:nvPr/>
        </p:nvSpPr>
        <p:spPr bwMode="auto">
          <a:xfrm>
            <a:off x="3187700" y="3665539"/>
            <a:ext cx="1522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bit</a:t>
            </a:r>
            <a:endParaRPr lang="en-US" altLang="en-US"/>
          </a:p>
        </p:txBody>
      </p:sp>
      <p:sp>
        <p:nvSpPr>
          <p:cNvPr id="263275" name="Rectangle 107"/>
          <p:cNvSpPr>
            <a:spLocks noChangeArrowheads="1"/>
          </p:cNvSpPr>
          <p:nvPr/>
        </p:nvSpPr>
        <p:spPr bwMode="auto">
          <a:xfrm>
            <a:off x="8250238" y="3573463"/>
            <a:ext cx="961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</a:rPr>
              <a:t>C</a:t>
            </a:r>
            <a:endParaRPr lang="en-US" altLang="en-US"/>
          </a:p>
        </p:txBody>
      </p:sp>
      <p:sp>
        <p:nvSpPr>
          <p:cNvPr id="263276" name="Rectangle 108"/>
          <p:cNvSpPr>
            <a:spLocks noChangeArrowheads="1"/>
          </p:cNvSpPr>
          <p:nvPr/>
        </p:nvSpPr>
        <p:spPr bwMode="auto">
          <a:xfrm>
            <a:off x="8382000" y="3665539"/>
            <a:ext cx="1522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</a:rPr>
              <a:t>bit</a:t>
            </a:r>
            <a:endParaRPr lang="en-US" altLang="en-US"/>
          </a:p>
        </p:txBody>
      </p:sp>
      <p:pic>
        <p:nvPicPr>
          <p:cNvPr id="263279" name="Picture 1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1300" y="5410200"/>
            <a:ext cx="6629400" cy="738188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99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CMOS SRAM Analysis (Read)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4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1632" y="5696536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Cell Ratio</a:t>
            </a:r>
            <a:endParaRPr lang="en-US" dirty="0"/>
          </a:p>
        </p:txBody>
      </p:sp>
      <p:sp>
        <p:nvSpPr>
          <p:cNvPr id="5" name="Rectangle 54"/>
          <p:cNvSpPr>
            <a:spLocks noChangeArrowheads="1"/>
          </p:cNvSpPr>
          <p:nvPr/>
        </p:nvSpPr>
        <p:spPr bwMode="auto">
          <a:xfrm rot="16200000">
            <a:off x="401747" y="3543886"/>
            <a:ext cx="1849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b="0" i="0" dirty="0">
                <a:solidFill>
                  <a:srgbClr val="000000"/>
                </a:solidFill>
              </a:rPr>
              <a:t>Voltage Rise (V)</a:t>
            </a: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07" y="1710323"/>
            <a:ext cx="4848225" cy="39719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chemeClr val="tx1"/>
                </a:solidFill>
              </a:rPr>
              <a:t>CMOS SRAM Analysis (Read)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755461"/>
              </p:ext>
            </p:extLst>
          </p:nvPr>
        </p:nvGraphicFramePr>
        <p:xfrm>
          <a:off x="8079544" y="2771567"/>
          <a:ext cx="2110154" cy="133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821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CR(min)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288" name="Picture 9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1300" y="4572001"/>
            <a:ext cx="6629400" cy="754063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64250" name="Freeform 58"/>
          <p:cNvSpPr>
            <a:spLocks/>
          </p:cNvSpPr>
          <p:nvPr/>
        </p:nvSpPr>
        <p:spPr bwMode="auto">
          <a:xfrm>
            <a:off x="5591175" y="2127250"/>
            <a:ext cx="109538" cy="1588"/>
          </a:xfrm>
          <a:custGeom>
            <a:avLst/>
            <a:gdLst>
              <a:gd name="T0" fmla="*/ 0 w 69"/>
              <a:gd name="T1" fmla="*/ 69 w 69"/>
              <a:gd name="T2" fmla="*/ 0 w 6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9">
                <a:moveTo>
                  <a:pt x="0" y="0"/>
                </a:moveTo>
                <a:lnTo>
                  <a:pt x="6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4252" name="Freeform 60"/>
          <p:cNvSpPr>
            <a:spLocks/>
          </p:cNvSpPr>
          <p:nvPr/>
        </p:nvSpPr>
        <p:spPr bwMode="auto">
          <a:xfrm>
            <a:off x="5591175" y="2127250"/>
            <a:ext cx="1588" cy="166688"/>
          </a:xfrm>
          <a:custGeom>
            <a:avLst/>
            <a:gdLst>
              <a:gd name="T0" fmla="*/ 105 h 105"/>
              <a:gd name="T1" fmla="*/ 0 h 105"/>
              <a:gd name="T2" fmla="*/ 105 h 10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05">
                <a:moveTo>
                  <a:pt x="0" y="105"/>
                </a:moveTo>
                <a:lnTo>
                  <a:pt x="0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64287" name="Group 95"/>
          <p:cNvGrpSpPr>
            <a:grpSpLocks/>
          </p:cNvGrpSpPr>
          <p:nvPr/>
        </p:nvGrpSpPr>
        <p:grpSpPr bwMode="auto">
          <a:xfrm>
            <a:off x="3592514" y="1285876"/>
            <a:ext cx="4570413" cy="3205163"/>
            <a:chOff x="1303" y="810"/>
            <a:chExt cx="2879" cy="2019"/>
          </a:xfrm>
        </p:grpSpPr>
        <p:sp>
          <p:nvSpPr>
            <p:cNvPr id="264207" name="Line 15"/>
            <p:cNvSpPr>
              <a:spLocks noChangeShapeType="1"/>
            </p:cNvSpPr>
            <p:nvPr/>
          </p:nvSpPr>
          <p:spPr bwMode="auto">
            <a:xfrm>
              <a:off x="3769" y="823"/>
              <a:ext cx="1" cy="1943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08" name="Line 16"/>
            <p:cNvSpPr>
              <a:spLocks noChangeShapeType="1"/>
            </p:cNvSpPr>
            <p:nvPr/>
          </p:nvSpPr>
          <p:spPr bwMode="auto">
            <a:xfrm>
              <a:off x="1572" y="823"/>
              <a:ext cx="1" cy="1943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09" name="Line 17"/>
            <p:cNvSpPr>
              <a:spLocks noChangeShapeType="1"/>
            </p:cNvSpPr>
            <p:nvPr/>
          </p:nvSpPr>
          <p:spPr bwMode="auto">
            <a:xfrm flipH="1">
              <a:off x="1303" y="947"/>
              <a:ext cx="2659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0" name="Line 18"/>
            <p:cNvSpPr>
              <a:spLocks noChangeShapeType="1"/>
            </p:cNvSpPr>
            <p:nvPr/>
          </p:nvSpPr>
          <p:spPr bwMode="auto">
            <a:xfrm flipH="1">
              <a:off x="2485" y="1445"/>
              <a:ext cx="164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1" name="Line 19"/>
            <p:cNvSpPr>
              <a:spLocks noChangeShapeType="1"/>
            </p:cNvSpPr>
            <p:nvPr/>
          </p:nvSpPr>
          <p:spPr bwMode="auto">
            <a:xfrm flipH="1">
              <a:off x="2514" y="1482"/>
              <a:ext cx="106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2" name="Line 20"/>
            <p:cNvSpPr>
              <a:spLocks noChangeShapeType="1"/>
            </p:cNvSpPr>
            <p:nvPr/>
          </p:nvSpPr>
          <p:spPr bwMode="auto">
            <a:xfrm flipH="1">
              <a:off x="2543" y="1514"/>
              <a:ext cx="4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3" name="Line 21"/>
            <p:cNvSpPr>
              <a:spLocks noChangeShapeType="1"/>
            </p:cNvSpPr>
            <p:nvPr/>
          </p:nvSpPr>
          <p:spPr bwMode="auto">
            <a:xfrm flipH="1">
              <a:off x="2514" y="2089"/>
              <a:ext cx="164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4" name="Freeform 22"/>
            <p:cNvSpPr>
              <a:spLocks/>
            </p:cNvSpPr>
            <p:nvPr/>
          </p:nvSpPr>
          <p:spPr bwMode="auto">
            <a:xfrm>
              <a:off x="2274" y="1816"/>
              <a:ext cx="157" cy="124"/>
            </a:xfrm>
            <a:custGeom>
              <a:avLst/>
              <a:gdLst>
                <a:gd name="T0" fmla="*/ 157 w 157"/>
                <a:gd name="T1" fmla="*/ 124 h 124"/>
                <a:gd name="T2" fmla="*/ 0 w 157"/>
                <a:gd name="T3" fmla="*/ 124 h 124"/>
                <a:gd name="T4" fmla="*/ 0 w 157"/>
                <a:gd name="T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124">
                  <a:moveTo>
                    <a:pt x="157" y="124"/>
                  </a:moveTo>
                  <a:lnTo>
                    <a:pt x="0" y="124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5" name="Freeform 23"/>
            <p:cNvSpPr>
              <a:spLocks/>
            </p:cNvSpPr>
            <p:nvPr/>
          </p:nvSpPr>
          <p:spPr bwMode="auto">
            <a:xfrm>
              <a:off x="2274" y="2238"/>
              <a:ext cx="157" cy="124"/>
            </a:xfrm>
            <a:custGeom>
              <a:avLst/>
              <a:gdLst>
                <a:gd name="T0" fmla="*/ 0 w 157"/>
                <a:gd name="T1" fmla="*/ 124 h 124"/>
                <a:gd name="T2" fmla="*/ 0 w 157"/>
                <a:gd name="T3" fmla="*/ 0 h 124"/>
                <a:gd name="T4" fmla="*/ 157 w 157"/>
                <a:gd name="T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124">
                  <a:moveTo>
                    <a:pt x="0" y="124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6" name="Line 24"/>
            <p:cNvSpPr>
              <a:spLocks noChangeShapeType="1"/>
            </p:cNvSpPr>
            <p:nvPr/>
          </p:nvSpPr>
          <p:spPr bwMode="auto">
            <a:xfrm flipV="1">
              <a:off x="2431" y="1896"/>
              <a:ext cx="1" cy="38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7" name="Line 25"/>
            <p:cNvSpPr>
              <a:spLocks noChangeShapeType="1"/>
            </p:cNvSpPr>
            <p:nvPr/>
          </p:nvSpPr>
          <p:spPr bwMode="auto">
            <a:xfrm flipV="1">
              <a:off x="2511" y="1991"/>
              <a:ext cx="1" cy="1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8" name="Line 26"/>
            <p:cNvSpPr>
              <a:spLocks noChangeShapeType="1"/>
            </p:cNvSpPr>
            <p:nvPr/>
          </p:nvSpPr>
          <p:spPr bwMode="auto">
            <a:xfrm>
              <a:off x="1845" y="1369"/>
              <a:ext cx="1" cy="1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19" name="Freeform 27"/>
            <p:cNvSpPr>
              <a:spLocks/>
            </p:cNvSpPr>
            <p:nvPr/>
          </p:nvSpPr>
          <p:spPr bwMode="auto">
            <a:xfrm>
              <a:off x="1572" y="1616"/>
              <a:ext cx="124" cy="160"/>
            </a:xfrm>
            <a:custGeom>
              <a:avLst/>
              <a:gdLst>
                <a:gd name="T0" fmla="*/ 124 w 124"/>
                <a:gd name="T1" fmla="*/ 0 h 160"/>
                <a:gd name="T2" fmla="*/ 124 w 124"/>
                <a:gd name="T3" fmla="*/ 160 h 160"/>
                <a:gd name="T4" fmla="*/ 0 w 124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" h="160">
                  <a:moveTo>
                    <a:pt x="124" y="0"/>
                  </a:moveTo>
                  <a:lnTo>
                    <a:pt x="124" y="160"/>
                  </a:lnTo>
                  <a:lnTo>
                    <a:pt x="0" y="16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20" name="Freeform 28"/>
            <p:cNvSpPr>
              <a:spLocks/>
            </p:cNvSpPr>
            <p:nvPr/>
          </p:nvSpPr>
          <p:spPr bwMode="auto">
            <a:xfrm>
              <a:off x="1994" y="1616"/>
              <a:ext cx="128" cy="160"/>
            </a:xfrm>
            <a:custGeom>
              <a:avLst/>
              <a:gdLst>
                <a:gd name="T0" fmla="*/ 128 w 128"/>
                <a:gd name="T1" fmla="*/ 160 h 160"/>
                <a:gd name="T2" fmla="*/ 0 w 128"/>
                <a:gd name="T3" fmla="*/ 160 h 160"/>
                <a:gd name="T4" fmla="*/ 0 w 128"/>
                <a:gd name="T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" h="160">
                  <a:moveTo>
                    <a:pt x="128" y="160"/>
                  </a:moveTo>
                  <a:lnTo>
                    <a:pt x="0" y="16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21" name="Line 29"/>
            <p:cNvSpPr>
              <a:spLocks noChangeShapeType="1"/>
            </p:cNvSpPr>
            <p:nvPr/>
          </p:nvSpPr>
          <p:spPr bwMode="auto">
            <a:xfrm flipH="1">
              <a:off x="1652" y="1616"/>
              <a:ext cx="39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22" name="Line 30"/>
            <p:cNvSpPr>
              <a:spLocks noChangeShapeType="1"/>
            </p:cNvSpPr>
            <p:nvPr/>
          </p:nvSpPr>
          <p:spPr bwMode="auto">
            <a:xfrm flipH="1">
              <a:off x="1747" y="1540"/>
              <a:ext cx="196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23" name="Line 31"/>
            <p:cNvSpPr>
              <a:spLocks noChangeShapeType="1"/>
            </p:cNvSpPr>
            <p:nvPr/>
          </p:nvSpPr>
          <p:spPr bwMode="auto">
            <a:xfrm flipV="1">
              <a:off x="1845" y="947"/>
              <a:ext cx="1" cy="4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24" name="Line 32"/>
            <p:cNvSpPr>
              <a:spLocks noChangeShapeType="1"/>
            </p:cNvSpPr>
            <p:nvPr/>
          </p:nvSpPr>
          <p:spPr bwMode="auto">
            <a:xfrm>
              <a:off x="2122" y="1776"/>
              <a:ext cx="15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25" name="Line 33"/>
            <p:cNvSpPr>
              <a:spLocks noChangeShapeType="1"/>
            </p:cNvSpPr>
            <p:nvPr/>
          </p:nvSpPr>
          <p:spPr bwMode="auto">
            <a:xfrm flipV="1">
              <a:off x="2274" y="1776"/>
              <a:ext cx="1" cy="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26" name="Line 34"/>
            <p:cNvSpPr>
              <a:spLocks noChangeShapeType="1"/>
            </p:cNvSpPr>
            <p:nvPr/>
          </p:nvSpPr>
          <p:spPr bwMode="auto">
            <a:xfrm>
              <a:off x="2274" y="2362"/>
              <a:ext cx="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27" name="Oval 35"/>
            <p:cNvSpPr>
              <a:spLocks noChangeArrowheads="1"/>
            </p:cNvSpPr>
            <p:nvPr/>
          </p:nvSpPr>
          <p:spPr bwMode="auto">
            <a:xfrm>
              <a:off x="2252" y="1755"/>
              <a:ext cx="44" cy="43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228" name="Oval 36"/>
            <p:cNvSpPr>
              <a:spLocks noChangeArrowheads="1"/>
            </p:cNvSpPr>
            <p:nvPr/>
          </p:nvSpPr>
          <p:spPr bwMode="auto">
            <a:xfrm>
              <a:off x="1551" y="1755"/>
              <a:ext cx="43" cy="43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229" name="Oval 37"/>
            <p:cNvSpPr>
              <a:spLocks noChangeArrowheads="1"/>
            </p:cNvSpPr>
            <p:nvPr/>
          </p:nvSpPr>
          <p:spPr bwMode="auto">
            <a:xfrm>
              <a:off x="1823" y="925"/>
              <a:ext cx="44" cy="44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230" name="Line 38"/>
            <p:cNvSpPr>
              <a:spLocks noChangeShapeType="1"/>
            </p:cNvSpPr>
            <p:nvPr/>
          </p:nvSpPr>
          <p:spPr bwMode="auto">
            <a:xfrm>
              <a:off x="2631" y="1340"/>
              <a:ext cx="163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31" name="Freeform 39"/>
            <p:cNvSpPr>
              <a:spLocks/>
            </p:cNvSpPr>
            <p:nvPr/>
          </p:nvSpPr>
          <p:spPr bwMode="auto">
            <a:xfrm>
              <a:off x="2874" y="1489"/>
              <a:ext cx="160" cy="124"/>
            </a:xfrm>
            <a:custGeom>
              <a:avLst/>
              <a:gdLst>
                <a:gd name="T0" fmla="*/ 0 w 160"/>
                <a:gd name="T1" fmla="*/ 0 h 124"/>
                <a:gd name="T2" fmla="*/ 160 w 160"/>
                <a:gd name="T3" fmla="*/ 0 h 124"/>
                <a:gd name="T4" fmla="*/ 160 w 160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" h="124">
                  <a:moveTo>
                    <a:pt x="0" y="0"/>
                  </a:moveTo>
                  <a:lnTo>
                    <a:pt x="160" y="0"/>
                  </a:lnTo>
                  <a:lnTo>
                    <a:pt x="160" y="124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32" name="Freeform 40"/>
            <p:cNvSpPr>
              <a:spLocks/>
            </p:cNvSpPr>
            <p:nvPr/>
          </p:nvSpPr>
          <p:spPr bwMode="auto">
            <a:xfrm>
              <a:off x="2874" y="1067"/>
              <a:ext cx="160" cy="124"/>
            </a:xfrm>
            <a:custGeom>
              <a:avLst/>
              <a:gdLst>
                <a:gd name="T0" fmla="*/ 160 w 160"/>
                <a:gd name="T1" fmla="*/ 0 h 124"/>
                <a:gd name="T2" fmla="*/ 160 w 160"/>
                <a:gd name="T3" fmla="*/ 124 h 124"/>
                <a:gd name="T4" fmla="*/ 0 w 160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" h="124">
                  <a:moveTo>
                    <a:pt x="160" y="0"/>
                  </a:moveTo>
                  <a:lnTo>
                    <a:pt x="160" y="124"/>
                  </a:lnTo>
                  <a:lnTo>
                    <a:pt x="0" y="124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33" name="Line 41"/>
            <p:cNvSpPr>
              <a:spLocks noChangeShapeType="1"/>
            </p:cNvSpPr>
            <p:nvPr/>
          </p:nvSpPr>
          <p:spPr bwMode="auto">
            <a:xfrm>
              <a:off x="2874" y="1147"/>
              <a:ext cx="1" cy="38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34" name="Line 42"/>
            <p:cNvSpPr>
              <a:spLocks noChangeShapeType="1"/>
            </p:cNvSpPr>
            <p:nvPr/>
          </p:nvSpPr>
          <p:spPr bwMode="auto">
            <a:xfrm>
              <a:off x="2798" y="1245"/>
              <a:ext cx="1" cy="19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35" name="Line 43"/>
            <p:cNvSpPr>
              <a:spLocks noChangeShapeType="1"/>
            </p:cNvSpPr>
            <p:nvPr/>
          </p:nvSpPr>
          <p:spPr bwMode="auto">
            <a:xfrm>
              <a:off x="3496" y="1249"/>
              <a:ext cx="1" cy="16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36" name="Freeform 44"/>
            <p:cNvSpPr>
              <a:spLocks/>
            </p:cNvSpPr>
            <p:nvPr/>
          </p:nvSpPr>
          <p:spPr bwMode="auto">
            <a:xfrm>
              <a:off x="3645" y="1493"/>
              <a:ext cx="124" cy="160"/>
            </a:xfrm>
            <a:custGeom>
              <a:avLst/>
              <a:gdLst>
                <a:gd name="T0" fmla="*/ 0 w 124"/>
                <a:gd name="T1" fmla="*/ 0 h 160"/>
                <a:gd name="T2" fmla="*/ 0 w 124"/>
                <a:gd name="T3" fmla="*/ 160 h 160"/>
                <a:gd name="T4" fmla="*/ 124 w 124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" h="160">
                  <a:moveTo>
                    <a:pt x="0" y="0"/>
                  </a:moveTo>
                  <a:lnTo>
                    <a:pt x="0" y="160"/>
                  </a:lnTo>
                  <a:lnTo>
                    <a:pt x="124" y="16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37" name="Freeform 45"/>
            <p:cNvSpPr>
              <a:spLocks/>
            </p:cNvSpPr>
            <p:nvPr/>
          </p:nvSpPr>
          <p:spPr bwMode="auto">
            <a:xfrm>
              <a:off x="3223" y="1493"/>
              <a:ext cx="124" cy="160"/>
            </a:xfrm>
            <a:custGeom>
              <a:avLst/>
              <a:gdLst>
                <a:gd name="T0" fmla="*/ 0 w 124"/>
                <a:gd name="T1" fmla="*/ 160 h 160"/>
                <a:gd name="T2" fmla="*/ 124 w 124"/>
                <a:gd name="T3" fmla="*/ 160 h 160"/>
                <a:gd name="T4" fmla="*/ 124 w 124"/>
                <a:gd name="T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" h="160">
                  <a:moveTo>
                    <a:pt x="0" y="160"/>
                  </a:moveTo>
                  <a:lnTo>
                    <a:pt x="124" y="160"/>
                  </a:lnTo>
                  <a:lnTo>
                    <a:pt x="124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38" name="Line 46"/>
            <p:cNvSpPr>
              <a:spLocks noChangeShapeType="1"/>
            </p:cNvSpPr>
            <p:nvPr/>
          </p:nvSpPr>
          <p:spPr bwMode="auto">
            <a:xfrm>
              <a:off x="3303" y="1493"/>
              <a:ext cx="38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39" name="Line 47"/>
            <p:cNvSpPr>
              <a:spLocks noChangeShapeType="1"/>
            </p:cNvSpPr>
            <p:nvPr/>
          </p:nvSpPr>
          <p:spPr bwMode="auto">
            <a:xfrm>
              <a:off x="3402" y="1416"/>
              <a:ext cx="196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40" name="Line 48"/>
            <p:cNvSpPr>
              <a:spLocks noChangeShapeType="1"/>
            </p:cNvSpPr>
            <p:nvPr/>
          </p:nvSpPr>
          <p:spPr bwMode="auto">
            <a:xfrm flipV="1">
              <a:off x="3496" y="947"/>
              <a:ext cx="1" cy="3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41" name="Line 49"/>
            <p:cNvSpPr>
              <a:spLocks noChangeShapeType="1"/>
            </p:cNvSpPr>
            <p:nvPr/>
          </p:nvSpPr>
          <p:spPr bwMode="auto">
            <a:xfrm flipH="1">
              <a:off x="3034" y="1653"/>
              <a:ext cx="18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42" name="Line 50"/>
            <p:cNvSpPr>
              <a:spLocks noChangeShapeType="1"/>
            </p:cNvSpPr>
            <p:nvPr/>
          </p:nvSpPr>
          <p:spPr bwMode="auto">
            <a:xfrm>
              <a:off x="3034" y="1613"/>
              <a:ext cx="1" cy="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43" name="Line 51"/>
            <p:cNvSpPr>
              <a:spLocks noChangeShapeType="1"/>
            </p:cNvSpPr>
            <p:nvPr/>
          </p:nvSpPr>
          <p:spPr bwMode="auto">
            <a:xfrm flipV="1">
              <a:off x="3034" y="1027"/>
              <a:ext cx="1" cy="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44" name="Oval 52"/>
            <p:cNvSpPr>
              <a:spLocks noChangeArrowheads="1"/>
            </p:cNvSpPr>
            <p:nvPr/>
          </p:nvSpPr>
          <p:spPr bwMode="auto">
            <a:xfrm>
              <a:off x="3012" y="1631"/>
              <a:ext cx="44" cy="43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245" name="Oval 53"/>
            <p:cNvSpPr>
              <a:spLocks noChangeArrowheads="1"/>
            </p:cNvSpPr>
            <p:nvPr/>
          </p:nvSpPr>
          <p:spPr bwMode="auto">
            <a:xfrm>
              <a:off x="3474" y="925"/>
              <a:ext cx="44" cy="44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246" name="Oval 54"/>
            <p:cNvSpPr>
              <a:spLocks noChangeArrowheads="1"/>
            </p:cNvSpPr>
            <p:nvPr/>
          </p:nvSpPr>
          <p:spPr bwMode="auto">
            <a:xfrm>
              <a:off x="3747" y="1631"/>
              <a:ext cx="44" cy="43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247" name="Line 55"/>
            <p:cNvSpPr>
              <a:spLocks noChangeShapeType="1"/>
            </p:cNvSpPr>
            <p:nvPr/>
          </p:nvSpPr>
          <p:spPr bwMode="auto">
            <a:xfrm>
              <a:off x="2063" y="1027"/>
              <a:ext cx="113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48" name="Line 56"/>
            <p:cNvSpPr>
              <a:spLocks noChangeShapeType="1"/>
            </p:cNvSpPr>
            <p:nvPr/>
          </p:nvSpPr>
          <p:spPr bwMode="auto">
            <a:xfrm>
              <a:off x="1976" y="2628"/>
              <a:ext cx="138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49" name="Oval 57"/>
            <p:cNvSpPr>
              <a:spLocks noChangeArrowheads="1"/>
            </p:cNvSpPr>
            <p:nvPr/>
          </p:nvSpPr>
          <p:spPr bwMode="auto">
            <a:xfrm>
              <a:off x="2747" y="1314"/>
              <a:ext cx="51" cy="5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251" name="Line 59"/>
            <p:cNvSpPr>
              <a:spLocks noChangeShapeType="1"/>
            </p:cNvSpPr>
            <p:nvPr/>
          </p:nvSpPr>
          <p:spPr bwMode="auto">
            <a:xfrm>
              <a:off x="2562" y="1340"/>
              <a:ext cx="6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53" name="Line 61"/>
            <p:cNvSpPr>
              <a:spLocks noChangeShapeType="1"/>
            </p:cNvSpPr>
            <p:nvPr/>
          </p:nvSpPr>
          <p:spPr bwMode="auto">
            <a:xfrm flipV="1">
              <a:off x="2562" y="1340"/>
              <a:ext cx="1" cy="10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54" name="Line 62"/>
            <p:cNvSpPr>
              <a:spLocks noChangeShapeType="1"/>
            </p:cNvSpPr>
            <p:nvPr/>
          </p:nvSpPr>
          <p:spPr bwMode="auto">
            <a:xfrm flipH="1">
              <a:off x="2612" y="2759"/>
              <a:ext cx="164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55" name="Line 63"/>
            <p:cNvSpPr>
              <a:spLocks noChangeShapeType="1"/>
            </p:cNvSpPr>
            <p:nvPr/>
          </p:nvSpPr>
          <p:spPr bwMode="auto">
            <a:xfrm flipH="1">
              <a:off x="2642" y="2795"/>
              <a:ext cx="10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56" name="Line 64"/>
            <p:cNvSpPr>
              <a:spLocks noChangeShapeType="1"/>
            </p:cNvSpPr>
            <p:nvPr/>
          </p:nvSpPr>
          <p:spPr bwMode="auto">
            <a:xfrm flipH="1">
              <a:off x="2671" y="2828"/>
              <a:ext cx="4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57" name="Freeform 65"/>
            <p:cNvSpPr>
              <a:spLocks/>
            </p:cNvSpPr>
            <p:nvPr/>
          </p:nvSpPr>
          <p:spPr bwMode="auto">
            <a:xfrm>
              <a:off x="2689" y="2628"/>
              <a:ext cx="1" cy="131"/>
            </a:xfrm>
            <a:custGeom>
              <a:avLst/>
              <a:gdLst>
                <a:gd name="T0" fmla="*/ 131 h 131"/>
                <a:gd name="T1" fmla="*/ 0 h 131"/>
                <a:gd name="T2" fmla="*/ 131 h 13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1">
                  <a:moveTo>
                    <a:pt x="0" y="131"/>
                  </a:moveTo>
                  <a:lnTo>
                    <a:pt x="0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58" name="Line 66"/>
            <p:cNvSpPr>
              <a:spLocks noChangeShapeType="1"/>
            </p:cNvSpPr>
            <p:nvPr/>
          </p:nvSpPr>
          <p:spPr bwMode="auto">
            <a:xfrm flipV="1">
              <a:off x="2689" y="2628"/>
              <a:ext cx="1" cy="13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59" name="Rectangle 67"/>
            <p:cNvSpPr>
              <a:spLocks noChangeArrowheads="1"/>
            </p:cNvSpPr>
            <p:nvPr/>
          </p:nvSpPr>
          <p:spPr bwMode="auto">
            <a:xfrm>
              <a:off x="1603" y="2270"/>
              <a:ext cx="11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BL</a:t>
              </a:r>
              <a:endParaRPr lang="en-US" altLang="en-US"/>
            </a:p>
          </p:txBody>
        </p:sp>
        <p:sp>
          <p:nvSpPr>
            <p:cNvPr id="264260" name="Rectangle 68"/>
            <p:cNvSpPr>
              <a:spLocks noChangeArrowheads="1"/>
            </p:cNvSpPr>
            <p:nvPr/>
          </p:nvSpPr>
          <p:spPr bwMode="auto">
            <a:xfrm>
              <a:off x="1800" y="2288"/>
              <a:ext cx="6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=</a:t>
              </a:r>
              <a:endParaRPr lang="en-US" altLang="en-US"/>
            </a:p>
          </p:txBody>
        </p:sp>
        <p:sp>
          <p:nvSpPr>
            <p:cNvPr id="264261" name="Rectangle 69"/>
            <p:cNvSpPr>
              <a:spLocks noChangeArrowheads="1"/>
            </p:cNvSpPr>
            <p:nvPr/>
          </p:nvSpPr>
          <p:spPr bwMode="auto">
            <a:xfrm>
              <a:off x="1897" y="2270"/>
              <a:ext cx="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 1</a:t>
              </a:r>
              <a:endParaRPr lang="en-US" altLang="en-US"/>
            </a:p>
          </p:txBody>
        </p:sp>
        <p:sp>
          <p:nvSpPr>
            <p:cNvPr id="264262" name="Line 70"/>
            <p:cNvSpPr>
              <a:spLocks noChangeShapeType="1"/>
            </p:cNvSpPr>
            <p:nvPr/>
          </p:nvSpPr>
          <p:spPr bwMode="auto">
            <a:xfrm>
              <a:off x="1602" y="2267"/>
              <a:ext cx="163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63" name="Rectangle 71"/>
            <p:cNvSpPr>
              <a:spLocks noChangeArrowheads="1"/>
            </p:cNvSpPr>
            <p:nvPr/>
          </p:nvSpPr>
          <p:spPr bwMode="auto">
            <a:xfrm>
              <a:off x="3799" y="2270"/>
              <a:ext cx="11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BL</a:t>
              </a:r>
              <a:endParaRPr lang="en-US" altLang="en-US"/>
            </a:p>
          </p:txBody>
        </p:sp>
        <p:sp>
          <p:nvSpPr>
            <p:cNvPr id="264264" name="Rectangle 72"/>
            <p:cNvSpPr>
              <a:spLocks noChangeArrowheads="1"/>
            </p:cNvSpPr>
            <p:nvPr/>
          </p:nvSpPr>
          <p:spPr bwMode="auto">
            <a:xfrm>
              <a:off x="3996" y="2288"/>
              <a:ext cx="6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=</a:t>
              </a:r>
              <a:endParaRPr lang="en-US" altLang="en-US"/>
            </a:p>
          </p:txBody>
        </p:sp>
        <p:sp>
          <p:nvSpPr>
            <p:cNvPr id="264265" name="Rectangle 73"/>
            <p:cNvSpPr>
              <a:spLocks noChangeArrowheads="1"/>
            </p:cNvSpPr>
            <p:nvPr/>
          </p:nvSpPr>
          <p:spPr bwMode="auto">
            <a:xfrm>
              <a:off x="4093" y="2270"/>
              <a:ext cx="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 0</a:t>
              </a:r>
              <a:endParaRPr lang="en-US" altLang="en-US"/>
            </a:p>
          </p:txBody>
        </p:sp>
        <p:sp>
          <p:nvSpPr>
            <p:cNvPr id="264267" name="Rectangle 75"/>
            <p:cNvSpPr>
              <a:spLocks noChangeArrowheads="1"/>
            </p:cNvSpPr>
            <p:nvPr/>
          </p:nvSpPr>
          <p:spPr bwMode="auto">
            <a:xfrm>
              <a:off x="2071" y="1508"/>
              <a:ext cx="8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Q</a:t>
              </a:r>
              <a:endParaRPr lang="en-US" altLang="en-US"/>
            </a:p>
          </p:txBody>
        </p:sp>
        <p:sp>
          <p:nvSpPr>
            <p:cNvPr id="264268" name="Rectangle 76"/>
            <p:cNvSpPr>
              <a:spLocks noChangeArrowheads="1"/>
            </p:cNvSpPr>
            <p:nvPr/>
          </p:nvSpPr>
          <p:spPr bwMode="auto">
            <a:xfrm>
              <a:off x="2197" y="1526"/>
              <a:ext cx="6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=</a:t>
              </a:r>
              <a:endParaRPr lang="en-US" altLang="en-US"/>
            </a:p>
          </p:txBody>
        </p:sp>
        <p:sp>
          <p:nvSpPr>
            <p:cNvPr id="264269" name="Rectangle 77"/>
            <p:cNvSpPr>
              <a:spLocks noChangeArrowheads="1"/>
            </p:cNvSpPr>
            <p:nvPr/>
          </p:nvSpPr>
          <p:spPr bwMode="auto">
            <a:xfrm>
              <a:off x="2294" y="1508"/>
              <a:ext cx="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 0</a:t>
              </a:r>
              <a:endParaRPr lang="en-US" altLang="en-US"/>
            </a:p>
          </p:txBody>
        </p:sp>
        <p:sp>
          <p:nvSpPr>
            <p:cNvPr id="264270" name="Rectangle 78"/>
            <p:cNvSpPr>
              <a:spLocks noChangeArrowheads="1"/>
            </p:cNvSpPr>
            <p:nvPr/>
          </p:nvSpPr>
          <p:spPr bwMode="auto">
            <a:xfrm>
              <a:off x="2913" y="1680"/>
              <a:ext cx="8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Q</a:t>
              </a:r>
              <a:endParaRPr lang="en-US" altLang="en-US"/>
            </a:p>
          </p:txBody>
        </p:sp>
        <p:sp>
          <p:nvSpPr>
            <p:cNvPr id="264271" name="Rectangle 79"/>
            <p:cNvSpPr>
              <a:spLocks noChangeArrowheads="1"/>
            </p:cNvSpPr>
            <p:nvPr/>
          </p:nvSpPr>
          <p:spPr bwMode="auto">
            <a:xfrm>
              <a:off x="3039" y="1698"/>
              <a:ext cx="6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=</a:t>
              </a:r>
              <a:endParaRPr lang="en-US" altLang="en-US"/>
            </a:p>
          </p:txBody>
        </p:sp>
        <p:sp>
          <p:nvSpPr>
            <p:cNvPr id="264272" name="Rectangle 80"/>
            <p:cNvSpPr>
              <a:spLocks noChangeArrowheads="1"/>
            </p:cNvSpPr>
            <p:nvPr/>
          </p:nvSpPr>
          <p:spPr bwMode="auto">
            <a:xfrm>
              <a:off x="3136" y="1680"/>
              <a:ext cx="8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 1</a:t>
              </a:r>
              <a:endParaRPr lang="en-US" altLang="en-US"/>
            </a:p>
          </p:txBody>
        </p:sp>
        <p:sp>
          <p:nvSpPr>
            <p:cNvPr id="264273" name="Rectangle 81"/>
            <p:cNvSpPr>
              <a:spLocks noChangeArrowheads="1"/>
            </p:cNvSpPr>
            <p:nvPr/>
          </p:nvSpPr>
          <p:spPr bwMode="auto">
            <a:xfrm>
              <a:off x="2250" y="2006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M</a:t>
              </a:r>
              <a:endParaRPr lang="en-US" altLang="en-US"/>
            </a:p>
          </p:txBody>
        </p:sp>
        <p:sp>
          <p:nvSpPr>
            <p:cNvPr id="264274" name="Rectangle 82"/>
            <p:cNvSpPr>
              <a:spLocks noChangeArrowheads="1"/>
            </p:cNvSpPr>
            <p:nvPr/>
          </p:nvSpPr>
          <p:spPr bwMode="auto">
            <a:xfrm>
              <a:off x="2360" y="2064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1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264275" name="Rectangle 83"/>
            <p:cNvSpPr>
              <a:spLocks noChangeArrowheads="1"/>
            </p:cNvSpPr>
            <p:nvPr/>
          </p:nvSpPr>
          <p:spPr bwMode="auto">
            <a:xfrm>
              <a:off x="2905" y="1259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M</a:t>
              </a:r>
              <a:endParaRPr lang="en-US" altLang="en-US"/>
            </a:p>
          </p:txBody>
        </p:sp>
        <p:sp>
          <p:nvSpPr>
            <p:cNvPr id="264276" name="Rectangle 84"/>
            <p:cNvSpPr>
              <a:spLocks noChangeArrowheads="1"/>
            </p:cNvSpPr>
            <p:nvPr/>
          </p:nvSpPr>
          <p:spPr bwMode="auto">
            <a:xfrm>
              <a:off x="3015" y="1317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1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264277" name="Rectangle 85"/>
            <p:cNvSpPr>
              <a:spLocks noChangeArrowheads="1"/>
            </p:cNvSpPr>
            <p:nvPr/>
          </p:nvSpPr>
          <p:spPr bwMode="auto">
            <a:xfrm>
              <a:off x="1770" y="1620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M</a:t>
              </a:r>
              <a:endParaRPr lang="en-US" altLang="en-US"/>
            </a:p>
          </p:txBody>
        </p:sp>
        <p:sp>
          <p:nvSpPr>
            <p:cNvPr id="264278" name="Rectangle 86"/>
            <p:cNvSpPr>
              <a:spLocks noChangeArrowheads="1"/>
            </p:cNvSpPr>
            <p:nvPr/>
          </p:nvSpPr>
          <p:spPr bwMode="auto">
            <a:xfrm>
              <a:off x="1880" y="1678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1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264279" name="Rectangle 87"/>
            <p:cNvSpPr>
              <a:spLocks noChangeArrowheads="1"/>
            </p:cNvSpPr>
            <p:nvPr/>
          </p:nvSpPr>
          <p:spPr bwMode="auto">
            <a:xfrm>
              <a:off x="3421" y="149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M</a:t>
              </a:r>
              <a:endParaRPr lang="en-US" altLang="en-US"/>
            </a:p>
          </p:txBody>
        </p:sp>
        <p:sp>
          <p:nvSpPr>
            <p:cNvPr id="264280" name="Rectangle 88"/>
            <p:cNvSpPr>
              <a:spLocks noChangeArrowheads="1"/>
            </p:cNvSpPr>
            <p:nvPr/>
          </p:nvSpPr>
          <p:spPr bwMode="auto">
            <a:xfrm>
              <a:off x="3531" y="1555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1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264281" name="Rectangle 89"/>
            <p:cNvSpPr>
              <a:spLocks noChangeArrowheads="1"/>
            </p:cNvSpPr>
            <p:nvPr/>
          </p:nvSpPr>
          <p:spPr bwMode="auto">
            <a:xfrm>
              <a:off x="2679" y="2105"/>
              <a:ext cx="6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V</a:t>
              </a:r>
              <a:endParaRPr lang="en-US" altLang="en-US"/>
            </a:p>
          </p:txBody>
        </p:sp>
        <p:sp>
          <p:nvSpPr>
            <p:cNvPr id="264282" name="Rectangle 90"/>
            <p:cNvSpPr>
              <a:spLocks noChangeArrowheads="1"/>
            </p:cNvSpPr>
            <p:nvPr/>
          </p:nvSpPr>
          <p:spPr bwMode="auto">
            <a:xfrm>
              <a:off x="2763" y="2163"/>
              <a:ext cx="10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100">
                  <a:solidFill>
                    <a:srgbClr val="000000"/>
                  </a:solidFill>
                </a:rPr>
                <a:t>DD</a:t>
              </a:r>
              <a:endParaRPr lang="en-US" altLang="en-US"/>
            </a:p>
          </p:txBody>
        </p:sp>
        <p:sp>
          <p:nvSpPr>
            <p:cNvPr id="264283" name="Rectangle 91"/>
            <p:cNvSpPr>
              <a:spLocks noChangeArrowheads="1"/>
            </p:cNvSpPr>
            <p:nvPr/>
          </p:nvSpPr>
          <p:spPr bwMode="auto">
            <a:xfrm>
              <a:off x="2395" y="1028"/>
              <a:ext cx="6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V</a:t>
              </a:r>
              <a:endParaRPr lang="en-US" altLang="en-US"/>
            </a:p>
          </p:txBody>
        </p:sp>
        <p:sp>
          <p:nvSpPr>
            <p:cNvPr id="264284" name="Rectangle 92"/>
            <p:cNvSpPr>
              <a:spLocks noChangeArrowheads="1"/>
            </p:cNvSpPr>
            <p:nvPr/>
          </p:nvSpPr>
          <p:spPr bwMode="auto">
            <a:xfrm>
              <a:off x="2479" y="1086"/>
              <a:ext cx="10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100">
                  <a:solidFill>
                    <a:srgbClr val="000000"/>
                  </a:solidFill>
                </a:rPr>
                <a:t>DD</a:t>
              </a:r>
              <a:endParaRPr lang="en-US" altLang="en-US"/>
            </a:p>
          </p:txBody>
        </p:sp>
        <p:sp>
          <p:nvSpPr>
            <p:cNvPr id="264285" name="Rectangle 93"/>
            <p:cNvSpPr>
              <a:spLocks noChangeArrowheads="1"/>
            </p:cNvSpPr>
            <p:nvPr/>
          </p:nvSpPr>
          <p:spPr bwMode="auto">
            <a:xfrm>
              <a:off x="3199" y="810"/>
              <a:ext cx="15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500">
                  <a:solidFill>
                    <a:srgbClr val="000000"/>
                  </a:solidFill>
                </a:rPr>
                <a:t>WL</a:t>
              </a:r>
              <a:endParaRPr lang="en-US" altLang="en-US"/>
            </a:p>
          </p:txBody>
        </p:sp>
        <p:sp>
          <p:nvSpPr>
            <p:cNvPr id="264286" name="Line 94"/>
            <p:cNvSpPr>
              <a:spLocks noChangeShapeType="1"/>
            </p:cNvSpPr>
            <p:nvPr/>
          </p:nvSpPr>
          <p:spPr bwMode="auto">
            <a:xfrm>
              <a:off x="2072" y="15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64290" name="Picture 9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5334001"/>
            <a:ext cx="6172200" cy="792163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86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CMOS SRAM Analysis (Write)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5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81632" y="5696536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Pull Up Ratio</a:t>
            </a:r>
            <a:endParaRPr lang="en-US" dirty="0"/>
          </a:p>
        </p:txBody>
      </p:sp>
      <p:sp>
        <p:nvSpPr>
          <p:cNvPr id="7" name="Rectangle 54"/>
          <p:cNvSpPr>
            <a:spLocks noChangeArrowheads="1"/>
          </p:cNvSpPr>
          <p:nvPr/>
        </p:nvSpPr>
        <p:spPr bwMode="auto">
          <a:xfrm rot="16200000">
            <a:off x="534583" y="3542398"/>
            <a:ext cx="15837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b="0" i="0" dirty="0" smtClean="0">
                <a:solidFill>
                  <a:srgbClr val="000000"/>
                </a:solidFill>
              </a:rPr>
              <a:t>Cell Voltage </a:t>
            </a:r>
            <a:r>
              <a:rPr lang="en-US" altLang="en-US" sz="2000" b="0" i="0" dirty="0">
                <a:solidFill>
                  <a:srgbClr val="000000"/>
                </a:solidFill>
              </a:rPr>
              <a:t>(V)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56" y="1696036"/>
            <a:ext cx="5334000" cy="40005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CMOS SRAM Analysis (Write)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428676"/>
              </p:ext>
            </p:extLst>
          </p:nvPr>
        </p:nvGraphicFramePr>
        <p:xfrm>
          <a:off x="8079544" y="2771567"/>
          <a:ext cx="2110154" cy="133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821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PR(max)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04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80897" y="296215"/>
            <a:ext cx="9905998" cy="988772"/>
          </a:xfrm>
        </p:spPr>
        <p:txBody>
          <a:bodyPr anchor="ctr"/>
          <a:lstStyle/>
          <a:p>
            <a:pPr algn="ctr"/>
            <a:r>
              <a:rPr lang="en-IN" b="1" u="sng" dirty="0" smtClean="0"/>
              <a:t>Targeted Specifications</a:t>
            </a:r>
            <a:endParaRPr lang="en-IN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80897" y="1695704"/>
                <a:ext cx="10754788" cy="4875699"/>
              </a:xfrm>
            </p:spPr>
            <p:txBody>
              <a:bodyPr>
                <a:normAutofit/>
              </a:bodyPr>
              <a:lstStyle/>
              <a:p>
                <a:r>
                  <a:rPr lang="en-IN" sz="2400" b="1" dirty="0" smtClean="0"/>
                  <a:t>128K × 8 </a:t>
                </a:r>
                <a:r>
                  <a:rPr lang="en-IN" sz="2400" dirty="0" smtClean="0"/>
                  <a:t>bit CMOS Static RAM [Cypress Semiconductors-</a:t>
                </a:r>
                <a:r>
                  <a:rPr lang="en-US" sz="2400" b="1" dirty="0"/>
                  <a:t> </a:t>
                </a:r>
                <a:r>
                  <a:rPr lang="en-US" sz="2400" dirty="0"/>
                  <a:t>CY7C1019CV33</a:t>
                </a:r>
                <a:r>
                  <a:rPr lang="en-US" sz="2400" dirty="0" smtClean="0"/>
                  <a:t> </a:t>
                </a:r>
                <a:r>
                  <a:rPr lang="en-IN" sz="2400" dirty="0" smtClean="0"/>
                  <a:t>]</a:t>
                </a:r>
              </a:p>
              <a:p>
                <a:r>
                  <a:rPr lang="en-IN" sz="2400" dirty="0" smtClean="0"/>
                  <a:t>Key Features		 	 : </a:t>
                </a:r>
                <a:r>
                  <a:rPr lang="en-US" sz="2400" dirty="0"/>
                  <a:t>Automatic power-down when deselected</a:t>
                </a:r>
                <a:r>
                  <a:rPr lang="en-US" sz="2400" dirty="0" smtClean="0"/>
                  <a:t> </a:t>
                </a:r>
              </a:p>
              <a:p>
                <a:r>
                  <a:rPr lang="en-IN" sz="2400" dirty="0" smtClean="0"/>
                  <a:t>Address width		 : 17 bit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IN" sz="2400" dirty="0" smtClean="0"/>
                  <a:t>)</a:t>
                </a:r>
              </a:p>
              <a:p>
                <a:r>
                  <a:rPr lang="en-IN" sz="2400" dirty="0" smtClean="0"/>
                  <a:t>Data width		 	 : 8 bit </a:t>
                </a:r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IN" sz="2400" dirty="0" smtClean="0"/>
                  <a:t>)</a:t>
                </a:r>
              </a:p>
              <a:p>
                <a:r>
                  <a:rPr lang="en-IN" sz="2400" dirty="0" smtClean="0"/>
                  <a:t>Operating Voltage	 	 : 1V ± 10%</a:t>
                </a:r>
              </a:p>
              <a:p>
                <a:r>
                  <a:rPr lang="en-IN" sz="2400" dirty="0" smtClean="0"/>
                  <a:t>Operating Temperature 	 : Commercial (0 ~ 70°C)</a:t>
                </a:r>
              </a:p>
              <a:p>
                <a:r>
                  <a:rPr lang="en-IN" sz="2400" dirty="0"/>
                  <a:t>Technology </a:t>
                </a:r>
                <a:r>
                  <a:rPr lang="en-IN" sz="2400" dirty="0" smtClean="0"/>
                  <a:t>Node	 	 : </a:t>
                </a:r>
                <a:r>
                  <a:rPr lang="en-IN" sz="2400" dirty="0"/>
                  <a:t>UMC </a:t>
                </a:r>
                <a:r>
                  <a:rPr lang="en-IN" sz="2400" dirty="0" smtClean="0"/>
                  <a:t>90nm</a:t>
                </a:r>
              </a:p>
              <a:p>
                <a:r>
                  <a:rPr lang="en-IN" sz="2400" dirty="0" smtClean="0"/>
                  <a:t>Cycle time	 	 	 : 15 ns (min)</a:t>
                </a:r>
              </a:p>
              <a:p>
                <a:r>
                  <a:rPr lang="en-IN" sz="2400" dirty="0" smtClean="0"/>
                  <a:t>Address to Data Valid time    : 15ns (max)</a:t>
                </a:r>
              </a:p>
              <a:p>
                <a:endParaRPr lang="en-IN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0897" y="1695704"/>
                <a:ext cx="10754788" cy="4875699"/>
              </a:xfrm>
              <a:blipFill rotWithShape="0">
                <a:blip r:embed="rId2"/>
                <a:stretch>
                  <a:fillRect l="-73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1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Static Noise Margins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217" y="1442434"/>
            <a:ext cx="105220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static noise margin (SNM) measures how much noise can be applied to the inputs of the two cross-coupled inverters before a stable state is lost (during hold or read) or a second stable state is created (during write).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Acceptable value of SNM are used to decide the optimum values of CR, PR.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Cadence Virtuoso was used for circuit simulation and the corresponding Butterfly curves were plotted using MATLAB.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03031" y="6025478"/>
            <a:ext cx="10869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 : 1. </a:t>
            </a:r>
            <a:r>
              <a:rPr lang="en-US" sz="1400" dirty="0"/>
              <a:t>EVERT SEEVINCK, </a:t>
            </a:r>
            <a:r>
              <a:rPr lang="en-IN" sz="1400" dirty="0"/>
              <a:t>FRANS J. LIST, AND JAN LOHSTROH, </a:t>
            </a:r>
            <a:r>
              <a:rPr lang="en-IN" sz="1400" dirty="0" smtClean="0"/>
              <a:t>M</a:t>
            </a:r>
            <a:r>
              <a:rPr lang="en-US" sz="1400" dirty="0" smtClean="0"/>
              <a:t> “</a:t>
            </a:r>
            <a:r>
              <a:rPr lang="en-IN" sz="1400" dirty="0"/>
              <a:t>Static-Noise Margin Analysis of MOS SRAM Cells</a:t>
            </a:r>
            <a:r>
              <a:rPr lang="en-US" sz="1400" dirty="0" smtClean="0"/>
              <a:t>”, IEEE 1987</a:t>
            </a:r>
          </a:p>
          <a:p>
            <a:r>
              <a:rPr lang="en-US" sz="1400" dirty="0" smtClean="0"/>
              <a:t>         2. </a:t>
            </a:r>
            <a:r>
              <a:rPr lang="en-IN" sz="1400" dirty="0" smtClean="0"/>
              <a:t>CMOS </a:t>
            </a:r>
            <a:r>
              <a:rPr lang="en-IN" sz="1400" dirty="0"/>
              <a:t>VLSI Design: A Circuits and </a:t>
            </a:r>
            <a:r>
              <a:rPr lang="en-IN" sz="1400" dirty="0" smtClean="0"/>
              <a:t>Textbook </a:t>
            </a:r>
            <a:r>
              <a:rPr lang="en-IN" sz="1400" dirty="0"/>
              <a:t>by David Harris and Neil </a:t>
            </a:r>
            <a:r>
              <a:rPr lang="en-IN" sz="1400" dirty="0" err="1"/>
              <a:t>Weste</a:t>
            </a:r>
            <a:endParaRPr lang="en-IN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88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2" y="1336429"/>
            <a:ext cx="6196088" cy="481027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91202" y="347733"/>
            <a:ext cx="9228047" cy="819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Read Static Noise Margins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371919"/>
              </p:ext>
            </p:extLst>
          </p:nvPr>
        </p:nvGraphicFramePr>
        <p:xfrm>
          <a:off x="7146388" y="1736917"/>
          <a:ext cx="4220308" cy="4009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CR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SNM (V)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3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83" y="1670025"/>
            <a:ext cx="5486400" cy="43338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91202" y="347733"/>
            <a:ext cx="9228047" cy="819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Write Static Noise Margins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748855"/>
              </p:ext>
            </p:extLst>
          </p:nvPr>
        </p:nvGraphicFramePr>
        <p:xfrm>
          <a:off x="7165144" y="1750401"/>
          <a:ext cx="4220308" cy="133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SNM (V)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0.523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066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61" y="1669806"/>
            <a:ext cx="5429250" cy="43624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91202" y="347733"/>
            <a:ext cx="9228047" cy="819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Hold Static Noise Margins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608573"/>
              </p:ext>
            </p:extLst>
          </p:nvPr>
        </p:nvGraphicFramePr>
        <p:xfrm>
          <a:off x="7165144" y="1750401"/>
          <a:ext cx="4220308" cy="133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CR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SNM (V)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86" y="1484415"/>
            <a:ext cx="7181850" cy="515025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91202" y="347733"/>
            <a:ext cx="9228047" cy="819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/>
              <a:t>Read Static Noise Margins around Process Corners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020364"/>
              </p:ext>
            </p:extLst>
          </p:nvPr>
        </p:nvGraphicFramePr>
        <p:xfrm>
          <a:off x="7709095" y="1708198"/>
          <a:ext cx="4220308" cy="133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Corner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SNM (V)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4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32" y="1365662"/>
            <a:ext cx="6772275" cy="539386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91202" y="347733"/>
            <a:ext cx="9228047" cy="819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Write Static Noise Margins around Process Corners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09819"/>
              </p:ext>
            </p:extLst>
          </p:nvPr>
        </p:nvGraphicFramePr>
        <p:xfrm>
          <a:off x="7709095" y="1708198"/>
          <a:ext cx="4220308" cy="133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Corner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SNM (V)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0.509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51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70" y="1484416"/>
            <a:ext cx="7096125" cy="520264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91202" y="347733"/>
            <a:ext cx="9228047" cy="819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Hold Static Noise Margins around Process Corners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21846"/>
              </p:ext>
            </p:extLst>
          </p:nvPr>
        </p:nvGraphicFramePr>
        <p:xfrm>
          <a:off x="7709095" y="1708198"/>
          <a:ext cx="4220308" cy="133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Corner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SNM (V)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16">
                <a:tc>
                  <a:txBody>
                    <a:bodyPr/>
                    <a:lstStyle/>
                    <a:p>
                      <a:r>
                        <a:rPr lang="en-IN" dirty="0" smtClean="0"/>
                        <a:t>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0.3536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347733"/>
            <a:ext cx="9228047" cy="819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err="1"/>
              <a:t>Bitline</a:t>
            </a:r>
            <a:r>
              <a:rPr lang="en-IN" dirty="0"/>
              <a:t> Twisting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5" y="1378634"/>
            <a:ext cx="10761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 smtClean="0"/>
              <a:t> </a:t>
            </a:r>
            <a:endParaRPr lang="en-I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Bit line twisting will make sure that effect of coupling noise will be symmetric on both BL and BL_BAR, and thus effect of coupling noise will be reduced.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/>
              <a:t>Bit </a:t>
            </a:r>
            <a:r>
              <a:rPr lang="en-IN" sz="2400" dirty="0"/>
              <a:t>line twisting scheme, where bit line is twisted after every 16 columns (or </a:t>
            </a:r>
            <a:r>
              <a:rPr lang="en-IN" sz="2400" dirty="0" smtClean="0"/>
              <a:t>after  every </a:t>
            </a:r>
            <a:r>
              <a:rPr lang="en-IN" sz="2400" dirty="0"/>
              <a:t>16th Word Line).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/>
              <a:t>There </a:t>
            </a:r>
            <a:r>
              <a:rPr lang="en-IN" sz="2400" dirty="0"/>
              <a:t>are total 512 columns. Bit line is twisted 32 times in each core. </a:t>
            </a:r>
          </a:p>
        </p:txBody>
      </p:sp>
    </p:spTree>
    <p:extLst>
      <p:ext uri="{BB962C8B-B14F-4D97-AF65-F5344CB8AC3E}">
        <p14:creationId xmlns:p14="http://schemas.microsoft.com/office/powerpoint/2010/main" val="26882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SRAM Cell Sizing: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1202" y="1429555"/>
            <a:ext cx="1090963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400" dirty="0"/>
              <a:t>The access transistors were chosen to be of minimum size so as to minimize the </a:t>
            </a:r>
            <a:r>
              <a:rPr lang="en-IN" sz="2400" dirty="0" err="1"/>
              <a:t>bitline</a:t>
            </a:r>
            <a:r>
              <a:rPr lang="en-IN" sz="2400" dirty="0"/>
              <a:t> capacitance</a:t>
            </a:r>
            <a:r>
              <a:rPr lang="en-IN" sz="2400" dirty="0" smtClean="0"/>
              <a:t>.</a:t>
            </a:r>
          </a:p>
          <a:p>
            <a:pPr marL="342900" indent="-342900">
              <a:buAutoNum type="arabicPeriod"/>
            </a:pPr>
            <a:endParaRPr lang="en-IN" sz="2400" dirty="0"/>
          </a:p>
          <a:p>
            <a:pPr marL="342900" indent="-342900">
              <a:buAutoNum type="arabicPeriod"/>
            </a:pPr>
            <a:r>
              <a:rPr lang="en-IN" sz="2400" dirty="0"/>
              <a:t>Considering acceptable noise margins pull-up ratio was chosen to be </a:t>
            </a:r>
            <a:r>
              <a:rPr lang="en-IN" sz="2400" dirty="0" smtClean="0"/>
              <a:t>1 </a:t>
            </a:r>
            <a:r>
              <a:rPr lang="en-IN" sz="2400" dirty="0"/>
              <a:t>and cell ratio was </a:t>
            </a:r>
            <a:r>
              <a:rPr lang="en-IN" sz="2400" dirty="0" smtClean="0"/>
              <a:t>2. </a:t>
            </a:r>
            <a:endParaRPr lang="en-IN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Optimum CR = </a:t>
            </a:r>
            <a:r>
              <a:rPr lang="pt-BR" sz="2400" dirty="0" smtClean="0"/>
              <a:t>2 &amp; </a:t>
            </a:r>
            <a:r>
              <a:rPr lang="pt-BR" sz="2400" dirty="0"/>
              <a:t>PR = 1.0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 Sizing of Transistors : L= 80 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 Pull-up Transistors : W = 120 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 Access Transistors : W = 120 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Drive Transistors : W = </a:t>
            </a:r>
            <a:r>
              <a:rPr lang="en-US" sz="2400" dirty="0" smtClean="0"/>
              <a:t>240 </a:t>
            </a:r>
            <a:r>
              <a:rPr lang="en-US" sz="2400" dirty="0"/>
              <a:t>nm </a:t>
            </a: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 Process </a:t>
            </a:r>
            <a:r>
              <a:rPr lang="en-IN" sz="2400" dirty="0"/>
              <a:t>Corner : Slow NMOS Slow PMOS (</a:t>
            </a:r>
            <a:r>
              <a:rPr lang="en-IN" sz="2400" dirty="0" err="1"/>
              <a:t>ss</a:t>
            </a:r>
            <a:r>
              <a:rPr lang="en-IN" sz="2400" dirty="0"/>
              <a:t>) </a:t>
            </a: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7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Pre-charge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1202" y="1429555"/>
                <a:ext cx="1090963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400" dirty="0" smtClean="0"/>
                  <a:t>Pre-charging of </a:t>
                </a:r>
                <a:r>
                  <a:rPr lang="en-IN" sz="2400" dirty="0" err="1" smtClean="0"/>
                  <a:t>bitlines</a:t>
                </a:r>
                <a:r>
                  <a:rPr lang="en-IN" sz="2400" dirty="0" smtClean="0"/>
                  <a:t> is done before reading a cell.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400" dirty="0" smtClean="0"/>
                  <a:t>When read operation is initiated, after the block level decoding, the pre-charge enable signal of the particular block is asserted.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400" dirty="0" smtClean="0"/>
                  <a:t>After pre-charging the pre-charge signal is de-asserted then the particular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 smtClean="0"/>
                  <a:t> is asserted and sense amplifiers of the block are enabled.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02" y="1429555"/>
                <a:ext cx="10909632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9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901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 smtClean="0"/>
              <a:t>Gantt</a:t>
            </a:r>
            <a:r>
              <a:rPr lang="en-US" sz="5400" u="sng" dirty="0" smtClean="0"/>
              <a:t> </a:t>
            </a:r>
            <a:r>
              <a:rPr lang="en-US" sz="4400" u="sng" dirty="0" smtClean="0"/>
              <a:t>Chart</a:t>
            </a:r>
            <a:endParaRPr lang="en-US" sz="5400" u="sng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"/>
          <a:stretch/>
        </p:blipFill>
        <p:spPr>
          <a:xfrm>
            <a:off x="304800" y="833178"/>
            <a:ext cx="11887200" cy="5821622"/>
          </a:xfrm>
        </p:spPr>
      </p:pic>
    </p:spTree>
    <p:extLst>
      <p:ext uri="{BB962C8B-B14F-4D97-AF65-F5344CB8AC3E}">
        <p14:creationId xmlns:p14="http://schemas.microsoft.com/office/powerpoint/2010/main" val="357852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Pre-charge Circuit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" y="1600202"/>
            <a:ext cx="11146971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456468" indent="-456468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5" indent="-380390" algn="l" defTabSz="121724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1562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0186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38811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7436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6060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4685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3309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N" sz="2400" dirty="0" smtClean="0"/>
              <a:t/>
            </a:r>
            <a:br>
              <a:rPr lang="en-IN" sz="2400" dirty="0" smtClean="0"/>
            </a:b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3" y="1558347"/>
            <a:ext cx="4342857" cy="49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948196" y="2827592"/>
                <a:ext cx="5442859" cy="207118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>
                  <a:defRPr lang="en-US"/>
                </a:defPPr>
                <a:lvl1pPr marL="456468" indent="-456468" defTabSz="1217249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1pPr>
                <a:lvl2pPr marL="989747" lvl="1" indent="-457200" defTabSz="1217249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rabicPeriod"/>
                </a:lvl2pPr>
                <a:lvl3pPr marL="1521562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3200"/>
                </a:lvl3pPr>
                <a:lvl4pPr marL="2130186" indent="-304312" defTabSz="1217249">
                  <a:spcBef>
                    <a:spcPct val="20000"/>
                  </a:spcBef>
                  <a:buFont typeface="Arial" pitchFamily="34" charset="0"/>
                  <a:buChar char="–"/>
                  <a:defRPr sz="2700"/>
                </a:lvl4pPr>
                <a:lvl5pPr marL="2738811" indent="-304312" defTabSz="1217249">
                  <a:spcBef>
                    <a:spcPct val="20000"/>
                  </a:spcBef>
                  <a:buFont typeface="Arial" pitchFamily="34" charset="0"/>
                  <a:buChar char="»"/>
                  <a:defRPr sz="2700"/>
                </a:lvl5pPr>
                <a:lvl6pPr marL="3347436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2700"/>
                </a:lvl6pPr>
                <a:lvl7pPr marL="3956060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2700"/>
                </a:lvl7pPr>
                <a:lvl8pPr marL="4564685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2700"/>
                </a:lvl8pPr>
                <a:lvl9pPr marL="5173309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2700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dirty="0"/>
                  <a:t>M1, M2   : Pre-Charge Transistors.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M3           : Equalization Transistor.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 err="1"/>
                  <a:t>Pre_En</a:t>
                </a:r>
                <a:r>
                  <a:rPr lang="en-US" dirty="0"/>
                  <a:t>    : Pre-charge enable signal.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𝐵𝐿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𝐵𝐿</m:t>
                        </m:r>
                      </m:e>
                    </m:acc>
                  </m:oMath>
                </a14:m>
                <a:r>
                  <a:rPr lang="en-US" dirty="0"/>
                  <a:t>    : </a:t>
                </a:r>
                <a:r>
                  <a:rPr lang="en-US" dirty="0" err="1"/>
                  <a:t>Bitline</a:t>
                </a:r>
                <a:r>
                  <a:rPr lang="en-US" dirty="0"/>
                  <a:t> and its compliment.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196" y="2827592"/>
                <a:ext cx="5442859" cy="2071181"/>
              </a:xfrm>
              <a:prstGeom prst="rect">
                <a:avLst/>
              </a:prstGeom>
              <a:blipFill rotWithShape="0">
                <a:blip r:embed="rId3"/>
                <a:stretch>
                  <a:fillRect l="-1568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61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Calculations of </a:t>
            </a:r>
            <a:r>
              <a:rPr lang="en-IN" dirty="0" err="1"/>
              <a:t>bitline</a:t>
            </a:r>
            <a:r>
              <a:rPr lang="en-IN" dirty="0"/>
              <a:t> transients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1202" y="1254048"/>
                <a:ext cx="10909632" cy="585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400" dirty="0" smtClean="0"/>
                  <a:t>Capacitance Calculations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000" dirty="0" smtClean="0"/>
                  <a:t>For BL we planned to use Metal 3.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sz="2000" dirty="0" smtClean="0"/>
                  <a:t>Metal 3  Parasitic extractions 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N" sz="2000" dirty="0" smtClean="0"/>
                  <a:t>R = 0.727</a:t>
                </a:r>
                <a:r>
                  <a:rPr lang="en-US" sz="2000" dirty="0" smtClean="0"/>
                  <a:t> </a:t>
                </a:r>
                <a:r>
                  <a:rPr lang="el-GR" sz="2000" dirty="0"/>
                  <a:t>Ω</a:t>
                </a:r>
                <a:r>
                  <a:rPr lang="en-IN" sz="2000" dirty="0"/>
                  <a:t>/</a:t>
                </a:r>
                <a:r>
                  <a:rPr lang="el-GR" sz="2000" dirty="0"/>
                  <a:t>μ</a:t>
                </a:r>
                <a:r>
                  <a:rPr lang="en-IN" sz="2000" dirty="0" smtClean="0"/>
                  <a:t>m , C = 62.43 </a:t>
                </a:r>
                <a:r>
                  <a:rPr lang="en-IN" sz="2000" dirty="0" err="1" smtClean="0"/>
                  <a:t>aF</a:t>
                </a:r>
                <a:r>
                  <a:rPr lang="en-IN" sz="2000" dirty="0" smtClean="0"/>
                  <a:t>/</a:t>
                </a:r>
                <a:r>
                  <a:rPr lang="el-GR" sz="2000" dirty="0"/>
                  <a:t> μ</a:t>
                </a:r>
                <a:r>
                  <a:rPr lang="en-IN" sz="2000" dirty="0" smtClean="0"/>
                  <a:t>m.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𝑏𝑖𝑡𝑙𝑖𝑛𝑒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aseline="-25000" dirty="0" smtClean="0"/>
                  <a:t> 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𝐶𝑒𝑙𝑙𝑠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𝑙𝑒𝑛𝑔𝑡h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𝑐𝑒𝑙𝑙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𝑗𝑢𝑛𝑐𝑡𝑖𝑜𝑛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𝐴𝑐𝑐𝑒𝑠𝑠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𝑡𝑟𝑎𝑛𝑠𝑖𝑠𝑡𝑜𝑟𝑠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𝑏𝑖𝑡𝑙𝑖𝑛𝑒</m:t>
                    </m:r>
                  </m:oMath>
                </a14:m>
                <a:r>
                  <a:rPr lang="en-IN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=512×2</m:t>
                    </m:r>
                  </m:oMath>
                </a14:m>
                <a:r>
                  <a:rPr lang="el-GR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×62.43</m:t>
                    </m:r>
                  </m:oMath>
                </a14:m>
                <a:r>
                  <a:rPr lang="en-IN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𝑎𝐹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/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i="1" dirty="0">
                    <a:latin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(115 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𝑎𝐹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×512)=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𝟏𝟐𝟐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𝟖𝟎𝟖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𝒇𝑭</m:t>
                    </m:r>
                  </m:oMath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400" dirty="0"/>
                  <a:t>Resistance Calculations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𝑏𝑖𝑡𝑙𝑖𝑛𝑒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𝐶𝑒𝑙𝑙𝑠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𝑙𝑒𝑛𝑔𝑡h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𝑐𝑒𝑙𝑙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</m:t>
                        </m:r>
                      </m:e>
                    </m:d>
                  </m:oMath>
                </a14:m>
                <a:r>
                  <a:rPr lang="en-IN" i="1" dirty="0" smtClean="0">
                    <a:latin typeface="Cambria Math" panose="02040503050406030204" pitchFamily="18" charset="0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𝑏𝑖𝑡𝑙𝑖𝑛𝑒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512×2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×0.727 </m:t>
                    </m:r>
                    <m:r>
                      <m:rPr>
                        <m:nor/>
                      </m:rPr>
                      <a:rPr lang="el-GR" i="1" dirty="0"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en-IN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i="1" dirty="0">
                    <a:latin typeface="Cambria Math" panose="02040503050406030204" pitchFamily="18" charset="0"/>
                  </a:rPr>
                  <a:t> = </a:t>
                </a:r>
                <a:r>
                  <a:rPr lang="en-IN" b="1" i="1" dirty="0">
                    <a:latin typeface="Cambria Math" panose="02040503050406030204" pitchFamily="18" charset="0"/>
                  </a:rPr>
                  <a:t>744.448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 i="1" dirty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IN" b="1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IN" sz="2400" dirty="0" smtClean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02" y="1254048"/>
                <a:ext cx="10909632" cy="5853334"/>
              </a:xfrm>
              <a:prstGeom prst="rect">
                <a:avLst/>
              </a:prstGeom>
              <a:blipFill rotWithShape="0">
                <a:blip r:embed="rId2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3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err="1"/>
              <a:t>Bitline</a:t>
            </a:r>
            <a:r>
              <a:rPr lang="en-IN" dirty="0"/>
              <a:t> pre-charge settling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9317" y="1558347"/>
                <a:ext cx="5667094" cy="38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Circuit Setup</a:t>
                </a:r>
                <a:r>
                  <a:rPr lang="en-US" sz="2400" dirty="0" smtClean="0"/>
                  <a:t>:</a:t>
                </a:r>
              </a:p>
              <a:p>
                <a:endParaRPr lang="en-US" sz="2400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We have chosen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=780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000" dirty="0"/>
                      <m:t>Ω</m:t>
                    </m:r>
                    <m:r>
                      <m:rPr>
                        <m:nor/>
                      </m:rPr>
                      <a:rPr lang="en-US" sz="2000" b="0" i="0" dirty="0" smtClean="0"/>
                      <m:t>, </m:t>
                    </m:r>
                  </m:oMath>
                </a14:m>
                <a:endParaRPr lang="en-US" sz="2000" b="0" i="0" dirty="0" smtClean="0"/>
              </a:p>
              <a:p>
                <a:pPr lvl="1"/>
                <a:r>
                  <a:rPr lang="en-US" sz="2000" b="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𝐵𝐿</m:t>
                        </m:r>
                      </m:sub>
                    </m:sSub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000" b="0" i="0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IN" sz="2400" dirty="0" smtClean="0">
                    <a:latin typeface="Cambria Math" panose="02040503050406030204" pitchFamily="18" charset="0"/>
                  </a:rPr>
                  <a:t> .</a:t>
                </a:r>
              </a:p>
              <a:p>
                <a:pPr lvl="1"/>
                <a:r>
                  <a:rPr lang="en-IN" sz="2400" dirty="0">
                    <a:latin typeface="Cambria Math" panose="02040503050406030204" pitchFamily="18" charset="0"/>
                  </a:rPr>
                  <a:t>	</a:t>
                </a:r>
                <a:r>
                  <a:rPr lang="en-IN" sz="2400" dirty="0" smtClean="0"/>
                  <a:t>(Used for both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𝐵𝐿</m:t>
                    </m:r>
                  </m:oMath>
                </a14:m>
                <a:r>
                  <a:rPr lang="en-IN" sz="240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𝐵𝐿</m:t>
                        </m:r>
                      </m:e>
                    </m:acc>
                  </m:oMath>
                </a14:m>
                <a:r>
                  <a:rPr lang="en-IN" sz="2400" dirty="0" smtClean="0"/>
                  <a:t> .)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N" sz="2400" dirty="0" smtClean="0"/>
                  <a:t>Over estimated the calculations a little to include the other parasitic effects.</a:t>
                </a:r>
              </a:p>
              <a:p>
                <a:pPr lvl="1"/>
                <a:r>
                  <a:rPr lang="en-IN" sz="2400" dirty="0" smtClean="0"/>
                  <a:t>     (like parasitics of the sense amplifier 	and coupling capacitances.)</a:t>
                </a:r>
                <a:endParaRPr lang="en-IN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7" y="1558347"/>
                <a:ext cx="5667094" cy="3847207"/>
              </a:xfrm>
              <a:prstGeom prst="rect">
                <a:avLst/>
              </a:prstGeom>
              <a:blipFill rotWithShape="0">
                <a:blip r:embed="rId2"/>
                <a:stretch>
                  <a:fillRect l="-2260" t="-1585" b="-2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50" y="1119295"/>
            <a:ext cx="4655127" cy="54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4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341912" y="325541"/>
            <a:ext cx="10515600" cy="9233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Pre-charge Settling Time Analysis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Picture 14" descr="Precharge_settl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8" y="1080654"/>
            <a:ext cx="11681691" cy="54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75869"/>
              </p:ext>
            </p:extLst>
          </p:nvPr>
        </p:nvGraphicFramePr>
        <p:xfrm>
          <a:off x="3320638" y="415637"/>
          <a:ext cx="5550724" cy="5393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432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Width</a:t>
                      </a:r>
                      <a:r>
                        <a:rPr lang="en-IN" sz="2000" baseline="0" dirty="0" smtClean="0"/>
                        <a:t> of Pre-charge Transistors(nm)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90% Settling Time(ns)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120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7.49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220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5.21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9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320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420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3.20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b="0" dirty="0" smtClean="0"/>
                        <a:t>520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2.75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0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620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2.66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4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720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2.57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0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9642"/>
            <a:ext cx="10972800" cy="1143000"/>
          </a:xfrm>
        </p:spPr>
        <p:txBody>
          <a:bodyPr/>
          <a:lstStyle/>
          <a:p>
            <a:pPr algn="l" defTabSz="914400">
              <a:lnSpc>
                <a:spcPct val="85000"/>
              </a:lnSpc>
            </a:pPr>
            <a:r>
              <a:rPr lang="en-US" sz="4400" spc="-50" dirty="0"/>
              <a:t>Address Lines Division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No. of Row Decoding Bits = 5 (A0 – </a:t>
            </a:r>
            <a:r>
              <a:rPr lang="en-IN" sz="2400" dirty="0" smtClean="0"/>
              <a:t>A4)</a:t>
            </a:r>
          </a:p>
          <a:p>
            <a:pPr>
              <a:lnSpc>
                <a:spcPct val="150000"/>
              </a:lnSpc>
            </a:pPr>
            <a:r>
              <a:rPr lang="en-IN" sz="2400" dirty="0" smtClean="0"/>
              <a:t>No</a:t>
            </a:r>
            <a:r>
              <a:rPr lang="en-IN" sz="2400" dirty="0"/>
              <a:t>. of Column Decoding Bits = 9 (A5 – </a:t>
            </a:r>
            <a:r>
              <a:rPr lang="en-IN" sz="2400" dirty="0" smtClean="0"/>
              <a:t>A13)</a:t>
            </a:r>
          </a:p>
          <a:p>
            <a:pPr>
              <a:lnSpc>
                <a:spcPct val="150000"/>
              </a:lnSpc>
            </a:pPr>
            <a:r>
              <a:rPr lang="en-IN" sz="2400" dirty="0" smtClean="0"/>
              <a:t>No</a:t>
            </a:r>
            <a:r>
              <a:rPr lang="en-IN" sz="2400" dirty="0"/>
              <a:t>. of Bits for bank Selection = 3 (A14 – A16) </a:t>
            </a:r>
            <a:br>
              <a:rPr lang="en-IN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55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Decoder Design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9599" y="1600202"/>
                <a:ext cx="11146971" cy="452596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6468" indent="-456468" algn="l" defTabSz="121724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89015" indent="-380390" algn="l" defTabSz="1217249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1562" indent="-304312" algn="l" defTabSz="121724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0186" indent="-304312" algn="l" defTabSz="1217249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38811" indent="-304312" algn="l" defTabSz="1217249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47436" indent="-304312" algn="l" defTabSz="121724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56060" indent="-304312" algn="l" defTabSz="121724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64685" indent="-304312" algn="l" defTabSz="121724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73309" indent="-304312" algn="l" defTabSz="121724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IN" sz="2400" dirty="0" smtClean="0"/>
                  <a:t>We have divided the decoding into two stages.</a:t>
                </a:r>
              </a:p>
              <a:p>
                <a:pPr marL="989747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sz="1800" dirty="0" smtClean="0"/>
                  <a:t>Pre-decoding. (To be done near the address pins of the chip)</a:t>
                </a:r>
              </a:p>
              <a:p>
                <a:pPr marL="989747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sz="1800" dirty="0" smtClean="0"/>
                  <a:t>Post-decoding.</a:t>
                </a:r>
                <a:r>
                  <a:rPr lang="en-IN" sz="1800" dirty="0"/>
                  <a:t> </a:t>
                </a:r>
                <a:r>
                  <a:rPr lang="en-IN" sz="1800" dirty="0" smtClean="0"/>
                  <a:t>(To </a:t>
                </a:r>
                <a:r>
                  <a:rPr lang="en-IN" sz="1800" dirty="0"/>
                  <a:t>be done near </a:t>
                </a:r>
                <a:r>
                  <a:rPr lang="en-IN" sz="1800" dirty="0" smtClean="0"/>
                  <a:t>the memory core)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400" dirty="0" smtClean="0"/>
                  <a:t>Ex.    BL</a:t>
                </a:r>
                <a:r>
                  <a:rPr lang="en-IN" sz="2400" baseline="-25000" dirty="0" smtClean="0"/>
                  <a:t>0   </a:t>
                </a:r>
                <a:r>
                  <a:rPr lang="en-IN" sz="2400" dirty="0"/>
                  <a:t> </a:t>
                </a:r>
                <a:r>
                  <a:rPr lang="en-IN" sz="2400" dirty="0" smtClean="0"/>
                  <a:t>=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sz="2400" i="1" baseline="-25000" dirty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acc>
                  </m:oMath>
                </a14:m>
                <a:r>
                  <a:rPr lang="en-IN" sz="2400" baseline="-25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IN" sz="2400" baseline="-25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IN" sz="2400" baseline="-25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IN" sz="2400" baseline="-25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IN" sz="2400" baseline="-25000" dirty="0" smtClean="0"/>
                  <a:t>   </a:t>
                </a:r>
                <a:r>
                  <a:rPr lang="en-IN" sz="2400" dirty="0" smtClean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sz="2400" i="1" baseline="-25000" dirty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acc>
                  </m:oMath>
                </a14:m>
                <a:r>
                  <a:rPr lang="en-IN" sz="2400" dirty="0" smtClean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13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sz="2400" baseline="-250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N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IN" sz="2400" dirty="0" smtClean="0"/>
                  <a:t>NOR operation is the pre-decoding stage, AND operation is the Post-decoding stage.</a:t>
                </a:r>
                <a:r>
                  <a:rPr lang="en-IN" sz="2400" dirty="0"/>
                  <a:t>	</a:t>
                </a:r>
                <a:r>
                  <a:rPr lang="en-IN" sz="2400" dirty="0" smtClean="0"/>
                  <a:t/>
                </a:r>
                <a:br>
                  <a:rPr lang="en-IN" sz="2400" dirty="0" smtClean="0"/>
                </a:b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600202"/>
                <a:ext cx="11146971" cy="4525963"/>
              </a:xfrm>
              <a:prstGeom prst="rect">
                <a:avLst/>
              </a:prstGeom>
              <a:blipFill rotWithShape="0">
                <a:blip r:embed="rId2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8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Row Decoder circuit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3" y="1306287"/>
            <a:ext cx="10343408" cy="50908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9804" y="5474525"/>
            <a:ext cx="199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Pre-Decoding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258456" y="4701574"/>
            <a:ext cx="198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Post-Decoding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7113318" y="5474525"/>
            <a:ext cx="906485" cy="4846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5487" y="4462965"/>
            <a:ext cx="484632" cy="70064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0310" y="579550"/>
            <a:ext cx="9782293" cy="667875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 lnSpcReduction="10000"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Another Decoder strategy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599" y="1600202"/>
            <a:ext cx="10203004" cy="4839235"/>
          </a:xfrm>
          <a:prstGeom prst="rect">
            <a:avLst/>
          </a:prstGeom>
        </p:spPr>
        <p:txBody>
          <a:bodyPr>
            <a:normAutofit/>
          </a:bodyPr>
          <a:lstStyle>
            <a:lvl1pPr marL="456468" indent="-456468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5" indent="-380390" algn="l" defTabSz="121724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1562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0186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38811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7436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6060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4685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3309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400" dirty="0" smtClean="0"/>
              <a:t>To reduce the decoder delay we distributed the pre-decoding part in multiple stages.</a:t>
            </a:r>
          </a:p>
          <a:p>
            <a:pPr>
              <a:lnSpc>
                <a:spcPct val="150000"/>
              </a:lnSpc>
            </a:pPr>
            <a:r>
              <a:rPr lang="en-IN" sz="2400" dirty="0" smtClean="0"/>
              <a:t> It reduces the delay and transistor count.</a:t>
            </a:r>
            <a:endParaRPr lang="en-US" sz="2400" baseline="-25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IN" sz="2400" dirty="0" smtClean="0"/>
              <a:t>	</a:t>
            </a:r>
            <a:br>
              <a:rPr lang="en-IN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351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4" y="182719"/>
            <a:ext cx="9465971" cy="5904962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16200000">
            <a:off x="4233932" y="4004524"/>
            <a:ext cx="328411" cy="4166314"/>
          </a:xfrm>
          <a:prstGeom prst="leftBrace">
            <a:avLst>
              <a:gd name="adj1" fmla="val 8333"/>
              <a:gd name="adj2" fmla="val 5052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0326" y="5555055"/>
            <a:ext cx="13356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 Decoder</a:t>
            </a:r>
          </a:p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8924293" y="4554174"/>
            <a:ext cx="450760" cy="311668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92668" y="5391681"/>
            <a:ext cx="16466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Post Decoder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309" y="6240222"/>
            <a:ext cx="11832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Ref: </a:t>
            </a:r>
            <a:r>
              <a:rPr lang="en-US" sz="1600" b="1" i="1" dirty="0" err="1" smtClean="0"/>
              <a:t>Arvind</a:t>
            </a:r>
            <a:r>
              <a:rPr lang="en-US" sz="1600" b="1" i="1" dirty="0" smtClean="0"/>
              <a:t> Kumar Mishra, </a:t>
            </a:r>
            <a:r>
              <a:rPr lang="en-US" sz="1600" b="1" i="1" dirty="0" err="1" smtClean="0"/>
              <a:t>Debiprasad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Priyabrata</a:t>
            </a:r>
            <a:r>
              <a:rPr lang="en-US" sz="1600" b="1" i="1" dirty="0" smtClean="0"/>
              <a:t> Acharya, Pradeep Kumar </a:t>
            </a:r>
            <a:r>
              <a:rPr lang="en-US" sz="1600" b="1" i="1" dirty="0" err="1" smtClean="0"/>
              <a:t>Patra</a:t>
            </a:r>
            <a:r>
              <a:rPr lang="en-US" sz="1600" b="1" i="1" dirty="0" smtClean="0"/>
              <a:t> “Novel Design Technique of Address Decoder for SRAM”</a:t>
            </a:r>
          </a:p>
          <a:p>
            <a:r>
              <a:rPr lang="en-US" sz="1600" b="1" i="1" dirty="0" smtClean="0"/>
              <a:t>       IEEE 2014 International Conference on Advanced Communication Control and Computing Technologies(ICACCCT)  </a:t>
            </a:r>
            <a:endParaRPr lang="en-US" sz="16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2146381" y="182719"/>
            <a:ext cx="274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Decoder 5 X 32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405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 smtClean="0">
                <a:latin typeface="+mn-lt"/>
              </a:rPr>
              <a:t>Array Partitioning</a:t>
            </a:r>
            <a:endParaRPr lang="en-US" u="sng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dirty="0"/>
              <a:t>We have 17 address lines =&gt; 2</a:t>
            </a:r>
            <a:r>
              <a:rPr lang="en-IN" baseline="30000" dirty="0"/>
              <a:t>17</a:t>
            </a:r>
            <a:r>
              <a:rPr lang="en-IN" dirty="0"/>
              <a:t> Memory </a:t>
            </a:r>
            <a:r>
              <a:rPr lang="en-IN" dirty="0" smtClean="0"/>
              <a:t>locations of 8 bit each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dirty="0" smtClean="0"/>
              <a:t>i.e. 2</a:t>
            </a:r>
            <a:r>
              <a:rPr lang="en-IN" baseline="30000" dirty="0" smtClean="0"/>
              <a:t>20</a:t>
            </a:r>
            <a:r>
              <a:rPr lang="en-IN" dirty="0" smtClean="0"/>
              <a:t> bits.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IN" dirty="0" smtClean="0"/>
              <a:t>To </a:t>
            </a:r>
            <a:r>
              <a:rPr lang="en-IN" dirty="0"/>
              <a:t>get </a:t>
            </a:r>
            <a:r>
              <a:rPr lang="en-IN" dirty="0" smtClean="0"/>
              <a:t>a square </a:t>
            </a:r>
            <a:r>
              <a:rPr lang="en-IN" dirty="0"/>
              <a:t>array we </a:t>
            </a:r>
            <a:r>
              <a:rPr lang="en-IN" dirty="0" smtClean="0"/>
              <a:t>choose 2</a:t>
            </a:r>
            <a:r>
              <a:rPr lang="en-IN" baseline="30000" dirty="0" smtClean="0"/>
              <a:t>10</a:t>
            </a:r>
            <a:r>
              <a:rPr lang="en-IN" dirty="0" smtClean="0"/>
              <a:t> bit lines </a:t>
            </a:r>
            <a:r>
              <a:rPr lang="en-IN" dirty="0"/>
              <a:t>and  </a:t>
            </a:r>
            <a:r>
              <a:rPr lang="en-IN" dirty="0" smtClean="0"/>
              <a:t>2</a:t>
            </a:r>
            <a:r>
              <a:rPr lang="en-IN" baseline="30000" dirty="0" smtClean="0"/>
              <a:t>10</a:t>
            </a:r>
            <a:r>
              <a:rPr lang="en-IN" dirty="0" smtClean="0"/>
              <a:t> word line.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IN" dirty="0" smtClean="0"/>
              <a:t>Since our package pin configuration is symmetric , to facilitate routing we chose quadrant alignment of the cores. 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r>
              <a:rPr lang="en-IN" dirty="0" smtClean="0"/>
              <a:t>i.e. 4 banks of 32k x 8bits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dirty="0" smtClean="0"/>
              <a:t> 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68944" y="1865881"/>
          <a:ext cx="9826582" cy="3994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8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Decoder</a:t>
                      </a:r>
                      <a:r>
                        <a:rPr lang="en-US" baseline="0" dirty="0" smtClean="0"/>
                        <a:t>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Critical Path Delay</a:t>
                      </a:r>
                      <a:r>
                        <a:rPr lang="en-US" baseline="0" dirty="0" smtClean="0"/>
                        <a:t> (psec)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Row</a:t>
                      </a:r>
                      <a:r>
                        <a:rPr lang="en-US" baseline="0" dirty="0" smtClean="0"/>
                        <a:t> Decoder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Column Decoder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8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Row Decoder (Novel Technique)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Column Decoder</a:t>
                      </a:r>
                      <a:r>
                        <a:rPr lang="en-US" baseline="0" dirty="0" smtClean="0"/>
                        <a:t> (Novel Technique)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30310" y="579550"/>
            <a:ext cx="9782293" cy="667875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 lnSpcReduction="10000"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Decoders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8642" y="824247"/>
            <a:ext cx="8268237" cy="672941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 lnSpcReduction="10000"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Sense </a:t>
            </a:r>
            <a:r>
              <a:rPr lang="en-US" dirty="0" smtClean="0"/>
              <a:t>Amplifier Design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17443" y="2331076"/>
            <a:ext cx="6877318" cy="405684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456468" indent="-456468" defTabSz="1217249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/>
            </a:lvl1pPr>
            <a:lvl2pPr marL="989747" lvl="1" indent="-457200" defTabSz="1217249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lvl2pPr>
            <a:lvl3pPr marL="1521562" indent="-304312" defTabSz="1217249">
              <a:spcBef>
                <a:spcPct val="20000"/>
              </a:spcBef>
              <a:buFont typeface="Arial" pitchFamily="34" charset="0"/>
              <a:buChar char="•"/>
              <a:defRPr sz="3200"/>
            </a:lvl3pPr>
            <a:lvl4pPr marL="2130186" indent="-304312" defTabSz="1217249">
              <a:spcBef>
                <a:spcPct val="20000"/>
              </a:spcBef>
              <a:buFont typeface="Arial" pitchFamily="34" charset="0"/>
              <a:buChar char="–"/>
              <a:defRPr sz="2700"/>
            </a:lvl4pPr>
            <a:lvl5pPr marL="2738811" indent="-304312" defTabSz="1217249">
              <a:spcBef>
                <a:spcPct val="20000"/>
              </a:spcBef>
              <a:buFont typeface="Arial" pitchFamily="34" charset="0"/>
              <a:buChar char="»"/>
              <a:defRPr sz="2700"/>
            </a:lvl5pPr>
            <a:lvl6pPr marL="3347436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6pPr>
            <a:lvl7pPr marL="3956060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7pPr>
            <a:lvl8pPr marL="4564685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8pPr>
            <a:lvl9pPr marL="5173309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9pPr>
          </a:lstStyle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33341" y="1906073"/>
            <a:ext cx="9800821" cy="417275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456468" indent="-456468" defTabSz="1217249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/>
            </a:lvl1pPr>
            <a:lvl2pPr marL="989747" lvl="1" indent="-457200" defTabSz="1217249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lvl2pPr>
            <a:lvl3pPr marL="1521562" indent="-304312" defTabSz="1217249">
              <a:spcBef>
                <a:spcPct val="20000"/>
              </a:spcBef>
              <a:buFont typeface="Arial" pitchFamily="34" charset="0"/>
              <a:buChar char="•"/>
              <a:defRPr sz="3200"/>
            </a:lvl3pPr>
            <a:lvl4pPr marL="2130186" indent="-304312" defTabSz="1217249">
              <a:spcBef>
                <a:spcPct val="20000"/>
              </a:spcBef>
              <a:buFont typeface="Arial" pitchFamily="34" charset="0"/>
              <a:buChar char="–"/>
              <a:defRPr sz="2700"/>
            </a:lvl4pPr>
            <a:lvl5pPr marL="2738811" indent="-304312" defTabSz="1217249">
              <a:spcBef>
                <a:spcPct val="20000"/>
              </a:spcBef>
              <a:buFont typeface="Arial" pitchFamily="34" charset="0"/>
              <a:buChar char="»"/>
              <a:defRPr sz="2700"/>
            </a:lvl5pPr>
            <a:lvl6pPr marL="3347436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6pPr>
            <a:lvl7pPr marL="3956060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7pPr>
            <a:lvl8pPr marL="4564685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8pPr>
            <a:lvl9pPr marL="5173309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9pPr>
          </a:lstStyle>
          <a:p>
            <a:pPr algn="just"/>
            <a:r>
              <a:rPr lang="en-US" dirty="0"/>
              <a:t>Since our main goal is the to achieve low access time, sense amplifier should be fast.</a:t>
            </a:r>
          </a:p>
          <a:p>
            <a:pPr algn="just"/>
            <a:r>
              <a:rPr lang="en-US" dirty="0"/>
              <a:t>For our access time requirement we found that full analog circuit is slow.</a:t>
            </a:r>
          </a:p>
          <a:p>
            <a:pPr algn="just"/>
            <a:r>
              <a:rPr lang="en-US" dirty="0"/>
              <a:t>We implemented the sense amplifier with analog and digital mixed stage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With which we are able to detect a 6mV difference on the bit-lines with almost an edge triggered response. </a:t>
            </a:r>
          </a:p>
        </p:txBody>
      </p:sp>
    </p:spTree>
    <p:extLst>
      <p:ext uri="{BB962C8B-B14F-4D97-AF65-F5344CB8AC3E}">
        <p14:creationId xmlns:p14="http://schemas.microsoft.com/office/powerpoint/2010/main" val="92556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6822" y="291354"/>
            <a:ext cx="8268237" cy="672941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 lnSpcReduction="10000"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Sense </a:t>
            </a:r>
            <a:r>
              <a:rPr lang="en-US" dirty="0" smtClean="0"/>
              <a:t>Amplifier Design (cont.)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4248" y="953035"/>
            <a:ext cx="9800821" cy="74697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456468" indent="-456468" defTabSz="1217249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/>
            </a:lvl1pPr>
            <a:lvl2pPr marL="989747" lvl="1" indent="-457200" defTabSz="1217249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lvl2pPr>
            <a:lvl3pPr marL="1521562" indent="-304312" defTabSz="1217249">
              <a:spcBef>
                <a:spcPct val="20000"/>
              </a:spcBef>
              <a:buFont typeface="Arial" pitchFamily="34" charset="0"/>
              <a:buChar char="•"/>
              <a:defRPr sz="3200"/>
            </a:lvl3pPr>
            <a:lvl4pPr marL="2130186" indent="-304312" defTabSz="1217249">
              <a:spcBef>
                <a:spcPct val="20000"/>
              </a:spcBef>
              <a:buFont typeface="Arial" pitchFamily="34" charset="0"/>
              <a:buChar char="–"/>
              <a:defRPr sz="2700"/>
            </a:lvl4pPr>
            <a:lvl5pPr marL="2738811" indent="-304312" defTabSz="1217249">
              <a:spcBef>
                <a:spcPct val="20000"/>
              </a:spcBef>
              <a:buFont typeface="Arial" pitchFamily="34" charset="0"/>
              <a:buChar char="»"/>
              <a:defRPr sz="2700"/>
            </a:lvl5pPr>
            <a:lvl6pPr marL="3347436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6pPr>
            <a:lvl7pPr marL="3956060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7pPr>
            <a:lvl8pPr marL="4564685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8pPr>
            <a:lvl9pPr marL="5173309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9pPr>
          </a:lstStyle>
          <a:p>
            <a:pPr algn="just"/>
            <a:r>
              <a:rPr lang="en-US" dirty="0"/>
              <a:t>A Double-Tail Latch-Type Voltage Sense </a:t>
            </a:r>
            <a:r>
              <a:rPr lang="en-US" dirty="0" smtClean="0"/>
              <a:t>Amplifier[*]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24" y="1725766"/>
            <a:ext cx="7830353" cy="3956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248" y="5682648"/>
            <a:ext cx="10277341" cy="117535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456468" indent="-456468" defTabSz="1217249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/>
            </a:lvl1pPr>
            <a:lvl2pPr marL="989747" lvl="1" indent="-457200" defTabSz="1217249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lvl2pPr>
            <a:lvl3pPr marL="1521562" indent="-304312" defTabSz="1217249">
              <a:spcBef>
                <a:spcPct val="20000"/>
              </a:spcBef>
              <a:buFont typeface="Arial" pitchFamily="34" charset="0"/>
              <a:buChar char="•"/>
              <a:defRPr sz="3200"/>
            </a:lvl3pPr>
            <a:lvl4pPr marL="2130186" indent="-304312" defTabSz="1217249">
              <a:spcBef>
                <a:spcPct val="20000"/>
              </a:spcBef>
              <a:buFont typeface="Arial" pitchFamily="34" charset="0"/>
              <a:buChar char="–"/>
              <a:defRPr sz="2700"/>
            </a:lvl4pPr>
            <a:lvl5pPr marL="2738811" indent="-304312" defTabSz="1217249">
              <a:spcBef>
                <a:spcPct val="20000"/>
              </a:spcBef>
              <a:buFont typeface="Arial" pitchFamily="34" charset="0"/>
              <a:buChar char="»"/>
              <a:defRPr sz="2700"/>
            </a:lvl5pPr>
            <a:lvl6pPr marL="3347436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6pPr>
            <a:lvl7pPr marL="3956060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7pPr>
            <a:lvl8pPr marL="4564685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8pPr>
            <a:lvl9pPr marL="5173309" indent="-304312" defTabSz="1217249">
              <a:spcBef>
                <a:spcPct val="20000"/>
              </a:spcBef>
              <a:buFont typeface="Arial" pitchFamily="34" charset="0"/>
              <a:buChar char="•"/>
              <a:defRPr sz="2700"/>
            </a:lvl9pPr>
          </a:lstStyle>
          <a:p>
            <a:pPr marL="0" indent="0">
              <a:buNone/>
            </a:pPr>
            <a:r>
              <a:rPr lang="nl-NL" sz="1400" b="1" dirty="0" smtClean="0"/>
              <a:t>[*]</a:t>
            </a:r>
            <a:r>
              <a:rPr lang="nl-NL" sz="1400" b="1" i="1" dirty="0" smtClean="0"/>
              <a:t>  Daniel Schinkel, Eisse Mensink, Eric Klumperink, Ed van Tuijl,</a:t>
            </a:r>
            <a:r>
              <a:rPr lang="en-US" sz="1400" b="1" i="1" dirty="0" smtClean="0"/>
              <a:t> Bram </a:t>
            </a:r>
            <a:r>
              <a:rPr lang="en-US" sz="1400" b="1" i="1" dirty="0" err="1" smtClean="0"/>
              <a:t>Nauta</a:t>
            </a:r>
            <a:r>
              <a:rPr lang="en-US" sz="1400" b="1" i="1" dirty="0" smtClean="0"/>
              <a:t> “A Double-Tail Latch-Type Voltage Sense Amplifier with 18ps Setup + Hold Time” . 2007  IEEE International  Solid-State Circuits Conference.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5549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t="4060" r="7663" b="4701"/>
          <a:stretch/>
        </p:blipFill>
        <p:spPr>
          <a:xfrm>
            <a:off x="656823" y="1081826"/>
            <a:ext cx="10612191" cy="54992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56822" y="291354"/>
            <a:ext cx="8268237" cy="672941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 lnSpcReduction="10000"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Sense </a:t>
            </a:r>
            <a:r>
              <a:rPr lang="en-US" dirty="0" smtClean="0"/>
              <a:t>Amplifier Simulation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25059" y="1769467"/>
            <a:ext cx="447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</a:t>
            </a:r>
            <a:r>
              <a:rPr lang="en-US" sz="2000" b="1" baseline="-25000" dirty="0" smtClean="0"/>
              <a:t>p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925059" y="1258218"/>
            <a:ext cx="54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</a:t>
            </a:r>
            <a:r>
              <a:rPr lang="en-US" sz="2000" b="1" baseline="-25000" dirty="0" smtClean="0"/>
              <a:t>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808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669" y="846766"/>
            <a:ext cx="10766740" cy="672941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 fontScale="85000" lnSpcReduction="10000"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Estimation of read pulse width(Word Line pulse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6669" y="2176529"/>
                <a:ext cx="9800821" cy="417275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>
                  <a:defRPr lang="en-US"/>
                </a:defPPr>
                <a:lvl1pPr marL="456468" indent="-456468" defTabSz="1217249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1pPr>
                <a:lvl2pPr marL="989747" lvl="1" indent="-457200" defTabSz="1217249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rabicPeriod"/>
                </a:lvl2pPr>
                <a:lvl3pPr marL="1521562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3200"/>
                </a:lvl3pPr>
                <a:lvl4pPr marL="2130186" indent="-304312" defTabSz="1217249">
                  <a:spcBef>
                    <a:spcPct val="20000"/>
                  </a:spcBef>
                  <a:buFont typeface="Arial" pitchFamily="34" charset="0"/>
                  <a:buChar char="–"/>
                  <a:defRPr sz="2700"/>
                </a:lvl4pPr>
                <a:lvl5pPr marL="2738811" indent="-304312" defTabSz="1217249">
                  <a:spcBef>
                    <a:spcPct val="20000"/>
                  </a:spcBef>
                  <a:buFont typeface="Arial" pitchFamily="34" charset="0"/>
                  <a:buChar char="»"/>
                  <a:defRPr sz="2700"/>
                </a:lvl5pPr>
                <a:lvl6pPr marL="3347436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2700"/>
                </a:lvl6pPr>
                <a:lvl7pPr marL="3956060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2700"/>
                </a:lvl7pPr>
                <a:lvl8pPr marL="4564685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2700"/>
                </a:lvl8pPr>
                <a:lvl9pPr marL="5173309" indent="-304312" defTabSz="1217249">
                  <a:spcBef>
                    <a:spcPct val="20000"/>
                  </a:spcBef>
                  <a:buFont typeface="Arial" pitchFamily="34" charset="0"/>
                  <a:buChar char="•"/>
                  <a:defRPr sz="2700"/>
                </a:lvl9pPr>
              </a:lstStyle>
              <a:p>
                <a:pPr algn="just"/>
                <a:r>
                  <a:rPr lang="en-US" dirty="0" smtClean="0"/>
                  <a:t>Read Enable pulse width proportional                                                                           </a:t>
                </a:r>
              </a:p>
              <a:p>
                <a:pPr marL="0" indent="0" algn="just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(5×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+0.03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 smtClean="0"/>
                  <a:t>).</a:t>
                </a:r>
              </a:p>
              <a:p>
                <a:pPr algn="just"/>
                <a:r>
                  <a:rPr lang="en-US" dirty="0" smtClean="0"/>
                  <a:t>Here we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𝐵𝐿</m:t>
                        </m:r>
                      </m:sub>
                    </m:sSub>
                  </m:oMath>
                </a14:m>
                <a:r>
                  <a:rPr lang="en-US" dirty="0" smtClean="0"/>
                  <a:t>, the time taken to create enough difference(6mV) on bit-lines to have valid sense amplifier output.</a:t>
                </a:r>
              </a:p>
              <a:p>
                <a:pPr algn="just"/>
                <a:r>
                  <a:rPr lang="en-US" dirty="0" smtClean="0"/>
                  <a:t>Pulse width is approximately 102psec.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69" y="2176529"/>
                <a:ext cx="9800821" cy="4172755"/>
              </a:xfrm>
              <a:prstGeom prst="rect">
                <a:avLst/>
              </a:prstGeom>
              <a:blipFill rotWithShape="0">
                <a:blip r:embed="rId2"/>
                <a:stretch>
                  <a:fillRect l="-871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7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6823" y="291354"/>
            <a:ext cx="6175778" cy="672941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 fontScale="85000" lnSpcReduction="10000"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Single Memory Cell Simulation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r="7541" b="6843"/>
          <a:stretch/>
        </p:blipFill>
        <p:spPr>
          <a:xfrm>
            <a:off x="656823" y="964295"/>
            <a:ext cx="10502900" cy="55327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124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Optimized 6T Cell Layout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2" y="1306287"/>
            <a:ext cx="6705600" cy="461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0203" y="1306287"/>
            <a:ext cx="3747752" cy="461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17557"/>
              </p:ext>
            </p:extLst>
          </p:nvPr>
        </p:nvGraphicFramePr>
        <p:xfrm>
          <a:off x="7740203" y="2104443"/>
          <a:ext cx="4013915" cy="2991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330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Parameter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Value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Length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2.105 um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Width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1.74 um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9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3.67 sq.um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78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2" y="1306287"/>
            <a:ext cx="6449096" cy="539099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Optimized </a:t>
            </a:r>
            <a:r>
              <a:rPr lang="en-IN" dirty="0" smtClean="0"/>
              <a:t> 4x4 Memory Block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57463"/>
              </p:ext>
            </p:extLst>
          </p:nvPr>
        </p:nvGraphicFramePr>
        <p:xfrm>
          <a:off x="7740203" y="2104443"/>
          <a:ext cx="4013915" cy="367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330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Parameter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Value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Length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7.77 um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Width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5.54 um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9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43.04 sq.um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9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Area /</a:t>
                      </a:r>
                      <a:r>
                        <a:rPr lang="en-IN" baseline="0" dirty="0" smtClean="0"/>
                        <a:t> cell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2.69 sq.um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40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err="1" smtClean="0"/>
              <a:t>Bitline</a:t>
            </a:r>
            <a:r>
              <a:rPr lang="en-IN" dirty="0" smtClean="0"/>
              <a:t> Twisting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9" y="1306287"/>
            <a:ext cx="49339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3831" y="1306287"/>
            <a:ext cx="4893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Metal Layer 4 is used for twisting one of the bit lines.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679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Word Line Driver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102" y="2342430"/>
                <a:ext cx="578188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𝑑𝑒𝑐𝑜𝑑𝑒𝑟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𝑑𝑟𝑖𝑣𝑒𝑟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 800 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𝑎𝐹</m:t>
                      </m:r>
                    </m:oMath>
                  </m:oMathPara>
                </a14:m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 = 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𝑑𝑟𝑖𝑣𝑒𝑟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𝑤𝑜𝑟𝑑𝑙𝑖𝑛𝑒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    = 100 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𝑓𝐹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select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𝑒𝑓𝑓𝑒𝑐𝑡𝑖𝑣𝑒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𝑓𝑎𝑛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 = 4</m:t>
                    </m:r>
                  </m:oMath>
                </a14:m>
                <a:endParaRPr lang="en-US" sz="2000" dirty="0" smtClean="0"/>
              </a:p>
              <a:p>
                <a:endParaRPr lang="en-US" sz="2400" dirty="0" smtClean="0"/>
              </a:p>
              <a:p>
                <a:r>
                  <a:rPr lang="en-US" sz="2400" i="1" dirty="0" smtClean="0"/>
                  <a:t>Overall effective fan-out</a:t>
                </a:r>
                <a:r>
                  <a:rPr lang="en-US" sz="2400" dirty="0" smtClean="0"/>
                  <a:t>,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𝐶𝐿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  125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02" y="2342430"/>
                <a:ext cx="5781889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7618" y="1238203"/>
            <a:ext cx="4759037" cy="39551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373091" y="5389418"/>
            <a:ext cx="4655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Normalized propagation delay (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/(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popt</a:t>
            </a:r>
            <a:r>
              <a:rPr lang="en-US" i="1" dirty="0" smtClean="0"/>
              <a:t>)) </a:t>
            </a:r>
            <a:r>
              <a:rPr lang="en-US" dirty="0" smtClean="0"/>
              <a:t>as a function of </a:t>
            </a:r>
            <a:r>
              <a:rPr lang="en-US" i="1" dirty="0" smtClean="0"/>
              <a:t>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0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130"/>
            <a:ext cx="10515600" cy="4914833"/>
          </a:xfrm>
        </p:spPr>
        <p:txBody>
          <a:bodyPr/>
          <a:lstStyle/>
          <a:p>
            <a:r>
              <a:rPr lang="en-IN" dirty="0" smtClean="0"/>
              <a:t>However for improving speed we prefer smaller bank size to have smaller word line and bit line capacitances.</a:t>
            </a:r>
          </a:p>
          <a:p>
            <a:endParaRPr lang="en-IN" dirty="0" smtClean="0"/>
          </a:p>
          <a:p>
            <a:r>
              <a:rPr lang="en-IN" dirty="0" smtClean="0"/>
              <a:t>Therefore we opt for 8 banks of 16k x 8bits each .</a:t>
            </a:r>
          </a:p>
          <a:p>
            <a:endParaRPr lang="en-IN" dirty="0"/>
          </a:p>
          <a:p>
            <a:r>
              <a:rPr lang="en-IN" dirty="0" smtClean="0"/>
              <a:t>But the decoder logic complexity increases exponentially as the number of banks increases and hence we don’t choose banks of smaller size.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0741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Word Line Driver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0" y="1579419"/>
                <a:ext cx="71766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baseline="30000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i="1" dirty="0" smtClean="0"/>
                  <a:t>	   		</a:t>
                </a:r>
                <a:r>
                  <a:rPr lang="en-US" sz="2400" dirty="0" smtClean="0"/>
                  <a:t>where N  </a:t>
                </a:r>
                <a:r>
                  <a:rPr lang="en-US" sz="2400" dirty="0" smtClean="0">
                    <a:sym typeface="Wingdings" pitchFamily="2" charset="2"/>
                  </a:rPr>
                  <a:t> number of stages</a:t>
                </a:r>
              </a:p>
              <a:p>
                <a:r>
                  <a:rPr lang="en-US" sz="2400" dirty="0" smtClean="0">
                    <a:sym typeface="Wingdings" pitchFamily="2" charset="2"/>
                  </a:rPr>
                  <a:t>Solving  	       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= 3.48</m:t>
                    </m:r>
                  </m:oMath>
                </a14:m>
                <a:endParaRPr lang="en-US" sz="2400" dirty="0" smtClean="0">
                  <a:sym typeface="Wingdings" pitchFamily="2" charset="2"/>
                </a:endParaRPr>
              </a:p>
              <a:p>
                <a:r>
                  <a:rPr lang="en-US" sz="2400" dirty="0" smtClean="0">
                    <a:sym typeface="Wingdings" pitchFamily="2" charset="2"/>
                  </a:rPr>
                  <a:t>We choose  	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=4 </m:t>
                    </m:r>
                  </m:oMath>
                </a14:m>
                <a:endParaRPr lang="en-US" sz="240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79419"/>
                <a:ext cx="7176654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274" t="-3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river_Siz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823730"/>
            <a:ext cx="58483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4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Address Transition Detector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06" y="1306287"/>
            <a:ext cx="116776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24" y="450761"/>
            <a:ext cx="7392473" cy="5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69" y="708338"/>
            <a:ext cx="8382469" cy="54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7"/>
            <a:ext cx="12192000" cy="515849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ATD Simulation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47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Modified Edge Detector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53" y="1397290"/>
            <a:ext cx="7570967" cy="48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Modified Monostable Multivibrator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60411"/>
              </p:ext>
            </p:extLst>
          </p:nvPr>
        </p:nvGraphicFramePr>
        <p:xfrm>
          <a:off x="8279948" y="2717525"/>
          <a:ext cx="3469820" cy="250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604">
                <a:tc>
                  <a:txBody>
                    <a:bodyPr/>
                    <a:lstStyle/>
                    <a:p>
                      <a:r>
                        <a:rPr lang="en-IN" dirty="0" smtClean="0"/>
                        <a:t>Corner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Pulse Width (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4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604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4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543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82" y="1807736"/>
            <a:ext cx="64960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ATD Multi-Trigger Simulation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5243"/>
            <a:ext cx="12192000" cy="53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Memory Bank (256x512)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3" y="1447799"/>
            <a:ext cx="10805460" cy="51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1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Memory Bank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740203" y="1306287"/>
            <a:ext cx="3747752" cy="461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068944" y="1865881"/>
          <a:ext cx="9826582" cy="3195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8801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1066 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368 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8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Area/Cell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sq.um/Cell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3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943"/>
            <a:ext cx="10515600" cy="948520"/>
          </a:xfrm>
        </p:spPr>
        <p:txBody>
          <a:bodyPr/>
          <a:lstStyle/>
          <a:p>
            <a:pPr algn="ctr"/>
            <a:r>
              <a:rPr lang="en-IN" u="sng" dirty="0" smtClean="0">
                <a:latin typeface="+mn-lt"/>
              </a:rPr>
              <a:t>Metal Planning</a:t>
            </a:r>
            <a:endParaRPr lang="en-US" u="sng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15482"/>
              </p:ext>
            </p:extLst>
          </p:nvPr>
        </p:nvGraphicFramePr>
        <p:xfrm>
          <a:off x="838200" y="1120463"/>
          <a:ext cx="10515600" cy="539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83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Layers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Application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Resistance( </a:t>
                      </a:r>
                      <a:r>
                        <a:rPr lang="el-GR" sz="2000" dirty="0" smtClean="0"/>
                        <a:t>Ω</a:t>
                      </a:r>
                      <a:r>
                        <a:rPr lang="en-IN" sz="2000" dirty="0" smtClean="0"/>
                        <a:t>/</a:t>
                      </a:r>
                      <a:r>
                        <a:rPr lang="el-GR" sz="2000" dirty="0" smtClean="0"/>
                        <a:t>μ</a:t>
                      </a:r>
                      <a:r>
                        <a:rPr lang="en-IN" sz="2000" dirty="0" smtClean="0"/>
                        <a:t>m)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Capacitance( </a:t>
                      </a:r>
                      <a:r>
                        <a:rPr kumimoji="0" lang="en-IN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l-G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m)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Local</a:t>
                      </a:r>
                      <a:r>
                        <a:rPr lang="en-IN" baseline="0" dirty="0" smtClean="0"/>
                        <a:t> Routing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0.865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88.09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Word Line Strapping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0.727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70.96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0.727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62.43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 Complement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0.727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57.83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Address Routing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0.727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54.99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Control</a:t>
                      </a:r>
                      <a:r>
                        <a:rPr lang="en-IN" baseline="0" dirty="0" smtClean="0"/>
                        <a:t> Routing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0.727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54.78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71.11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67.57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8900" y="330200"/>
            <a:ext cx="6598558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/>
              <a:t>Sense Amplifier Layout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58" y="0"/>
            <a:ext cx="4844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/>
              <a:t>Post PEX simulation of Sense Amplifier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0" y="1558346"/>
            <a:ext cx="10406870" cy="509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Post PEX analysis of Sense Amplifier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999129"/>
              </p:ext>
            </p:extLst>
          </p:nvPr>
        </p:nvGraphicFramePr>
        <p:xfrm>
          <a:off x="2799009" y="1832020"/>
          <a:ext cx="5881352" cy="4295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5817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Parameter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Value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2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Sensitivity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228 mV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2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Delay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261 ps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3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Area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2172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8.06 µm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12172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400" dirty="0" smtClean="0"/>
                        <a:t>Width = 1.47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µm</a:t>
                      </a:r>
                      <a:r>
                        <a:rPr lang="en-US" sz="2400" dirty="0" smtClean="0"/>
                        <a:t> )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2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Power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(Per one SEN_EN)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2172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31.2 µW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6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Pre-charge Circuit Layout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6"/>
          <a:stretch/>
        </p:blipFill>
        <p:spPr>
          <a:xfrm>
            <a:off x="782123" y="1558347"/>
            <a:ext cx="5361100" cy="48577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540140"/>
              </p:ext>
            </p:extLst>
          </p:nvPr>
        </p:nvGraphicFramePr>
        <p:xfrm>
          <a:off x="7250806" y="2181716"/>
          <a:ext cx="4013915" cy="2991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330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Parameter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Value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Length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0.84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Width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1.38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9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1.15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85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90155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Word-Line Driver Layout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49" y="1622740"/>
            <a:ext cx="10058400" cy="184167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80725"/>
              </p:ext>
            </p:extLst>
          </p:nvPr>
        </p:nvGraphicFramePr>
        <p:xfrm>
          <a:off x="4089043" y="3637029"/>
          <a:ext cx="4013915" cy="2991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330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Parameter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Value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Length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1.725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9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Width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38.86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9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67.03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0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90155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Word-Line Driver Layout (Enlarged)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3" y="1414730"/>
            <a:ext cx="73818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202" y="34773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Post PEX simulation of Word Line Driver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347"/>
            <a:ext cx="8243705" cy="479357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078472" y="4425771"/>
            <a:ext cx="5250153" cy="39308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56627"/>
              </p:ext>
            </p:extLst>
          </p:nvPr>
        </p:nvGraphicFramePr>
        <p:xfrm>
          <a:off x="7830100" y="2867338"/>
          <a:ext cx="4013915" cy="1806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33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dirty="0" smtClean="0"/>
                        <a:t>Parameter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dirty="0" smtClean="0"/>
                        <a:t>Value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dirty="0" smtClean="0"/>
                        <a:t>Delay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dirty="0" smtClean="0"/>
                        <a:t>(90% of VDD)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183.57 ps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74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2497" y="292100"/>
            <a:ext cx="2769701" cy="1155700"/>
          </a:xfrm>
          <a:prstGeom prst="rect">
            <a:avLst/>
          </a:prstGeom>
        </p:spPr>
        <p:txBody>
          <a:bodyPr vert="horz" lIns="121725" tIns="60862" rIns="121725" bIns="60862" rtlCol="0" anchor="ctr">
            <a:no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IN" sz="4000" dirty="0" smtClean="0"/>
              <a:t>Write Buffer      Schematic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98" y="114300"/>
            <a:ext cx="7923049" cy="65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7997" y="215900"/>
            <a:ext cx="6149004" cy="1155700"/>
          </a:xfrm>
          <a:prstGeom prst="rect">
            <a:avLst/>
          </a:prstGeom>
        </p:spPr>
        <p:txBody>
          <a:bodyPr vert="horz" lIns="121725" tIns="60862" rIns="121725" bIns="60862" rtlCol="0" anchor="ctr">
            <a:no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IN" sz="4000" dirty="0" smtClean="0"/>
              <a:t>Row Pre-Decoder Layout</a:t>
            </a:r>
            <a:endParaRPr lang="en-IN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6" y="2273300"/>
            <a:ext cx="1144490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7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7997" y="215900"/>
            <a:ext cx="6149004" cy="1155700"/>
          </a:xfrm>
          <a:prstGeom prst="rect">
            <a:avLst/>
          </a:prstGeom>
        </p:spPr>
        <p:txBody>
          <a:bodyPr vert="horz" lIns="121725" tIns="60862" rIns="121725" bIns="60862" rtlCol="0" anchor="ctr">
            <a:no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IN" sz="4000" dirty="0" smtClean="0"/>
              <a:t>Column Pre-Decoder Layout</a:t>
            </a:r>
            <a:endParaRPr lang="en-IN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8225" y="-1196975"/>
            <a:ext cx="4718050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>
                <a:latin typeface="+mn-lt"/>
              </a:rPr>
              <a:t>Address Lines Division </a:t>
            </a:r>
            <a:r>
              <a:rPr lang="en-US" u="sng" dirty="0">
                <a:latin typeface="+mn-lt"/>
              </a:rPr>
              <a:t/>
            </a:r>
            <a:br>
              <a:rPr lang="en-US" u="sng" dirty="0">
                <a:latin typeface="+mn-lt"/>
              </a:rPr>
            </a:br>
            <a:endParaRPr lang="en-US" u="sn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No. of Row Decoding Bits = 5 (A0 – </a:t>
            </a:r>
            <a:r>
              <a:rPr lang="en-IN" dirty="0" smtClean="0"/>
              <a:t>A4)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No</a:t>
            </a:r>
            <a:r>
              <a:rPr lang="en-IN" dirty="0"/>
              <a:t>. of Column Decoding Bits = 9 (A5 – </a:t>
            </a:r>
            <a:r>
              <a:rPr lang="en-IN" dirty="0" smtClean="0"/>
              <a:t>A13)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No</a:t>
            </a:r>
            <a:r>
              <a:rPr lang="en-IN" dirty="0"/>
              <a:t>. of Bits for bank Selection = 3 (A14 – A16) 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3602" y="330200"/>
            <a:ext cx="8079403" cy="1155700"/>
          </a:xfrm>
          <a:prstGeom prst="rect">
            <a:avLst/>
          </a:prstGeom>
        </p:spPr>
        <p:txBody>
          <a:bodyPr vert="horz" lIns="121725" tIns="60862" rIns="121725" bIns="60862" rtlCol="0" anchor="ctr">
            <a:no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IN" sz="4000" dirty="0" smtClean="0"/>
              <a:t>Column Decoder(Final Stage) Layout</a:t>
            </a:r>
            <a:endParaRPr lang="en-IN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73553" y="-1263650"/>
            <a:ext cx="3644900" cy="104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4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7997" y="20404"/>
            <a:ext cx="6149004" cy="1155700"/>
          </a:xfrm>
          <a:prstGeom prst="rect">
            <a:avLst/>
          </a:prstGeom>
        </p:spPr>
        <p:txBody>
          <a:bodyPr vert="horz" lIns="121725" tIns="60862" rIns="121725" bIns="60862" rtlCol="0" anchor="ctr">
            <a:no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IN" sz="4000" dirty="0" smtClean="0"/>
              <a:t>Block Decoder Layout</a:t>
            </a:r>
            <a:endParaRPr lang="en-IN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8" y="1023704"/>
            <a:ext cx="10870802" cy="568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7997" y="20404"/>
            <a:ext cx="6149004" cy="1155700"/>
          </a:xfrm>
          <a:prstGeom prst="rect">
            <a:avLst/>
          </a:prstGeom>
        </p:spPr>
        <p:txBody>
          <a:bodyPr vert="horz" lIns="121725" tIns="60862" rIns="121725" bIns="60862" rtlCol="0" anchor="ctr">
            <a:no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IN" sz="4000" dirty="0" smtClean="0"/>
              <a:t>Decoder Dimensions</a:t>
            </a:r>
            <a:endParaRPr lang="en-IN" sz="4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518527"/>
              </p:ext>
            </p:extLst>
          </p:nvPr>
        </p:nvGraphicFramePr>
        <p:xfrm>
          <a:off x="2654300" y="1150704"/>
          <a:ext cx="6654799" cy="4678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7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24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Instance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Area ( </a:t>
                      </a:r>
                      <a:r>
                        <a:rPr lang="en-US" sz="200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µm</a:t>
                      </a:r>
                      <a:r>
                        <a:rPr lang="en-US" sz="2000" kern="1200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r>
                        <a:rPr lang="en-US" sz="2000" kern="1200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3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Row</a:t>
                      </a:r>
                      <a:r>
                        <a:rPr lang="en-US" baseline="0" dirty="0" smtClean="0"/>
                        <a:t> Pre-Decoder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220.56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3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Column Pre-Decoder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126.46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7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Column Final-Stage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2172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293.03</a:t>
                      </a:r>
                      <a:endParaRPr 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3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Block Decoder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2172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39.21</a:t>
                      </a:r>
                      <a:endParaRPr 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40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ATD – Edge Detector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0203" y="1306287"/>
            <a:ext cx="3747752" cy="461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80575" y="532147"/>
            <a:ext cx="5644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8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ATD – Wired 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0203" y="1306287"/>
            <a:ext cx="3747752" cy="461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9588"/>
            <a:ext cx="12192000" cy="35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0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1202" y="95673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ATD – Monostable Multivibrator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0203" y="1306287"/>
            <a:ext cx="3747752" cy="461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7"/>
            <a:ext cx="12192000" cy="49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315296" y="206266"/>
                <a:ext cx="6898453" cy="1210614"/>
              </a:xfrm>
              <a:prstGeom prst="rect">
                <a:avLst/>
              </a:prstGeom>
            </p:spPr>
            <p:txBody>
              <a:bodyPr vert="horz" lIns="121725" tIns="60862" rIns="121725" bIns="60862" rtlCol="0" anchor="ctr">
                <a:noAutofit/>
              </a:bodyPr>
              <a:lstStyle>
                <a:lvl1pPr defTabSz="914400">
                  <a:lnSpc>
                    <a:spcPct val="85000"/>
                  </a:lnSpc>
                  <a:spcBef>
                    <a:spcPct val="0"/>
                  </a:spcBef>
                  <a:buNone/>
                  <a:defRPr sz="4400" spc="-50"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en-IN" sz="4000" dirty="0" smtClean="0"/>
                  <a:t>Integrated Memory Bank</a:t>
                </a:r>
              </a:p>
              <a:p>
                <a:pPr>
                  <a:lnSpc>
                    <a:spcPct val="110000"/>
                  </a:lnSpc>
                </a:pPr>
                <a:r>
                  <a:rPr lang="en-IN" sz="4000" dirty="0" smtClean="0"/>
                  <a:t>        (512 </a:t>
                </a:r>
                <a14:m>
                  <m:oMath xmlns:m="http://schemas.openxmlformats.org/officeDocument/2006/math">
                    <m:r>
                      <a:rPr lang="en-I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4000" dirty="0" smtClean="0"/>
                  <a:t>256 bits)</a:t>
                </a:r>
                <a:endParaRPr lang="en-IN" sz="4000" dirty="0"/>
              </a:p>
            </p:txBody>
          </p:sp>
        </mc:Choice>
        <mc:Fallback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96" y="206266"/>
                <a:ext cx="6898453" cy="1210614"/>
              </a:xfrm>
              <a:prstGeom prst="rect">
                <a:avLst/>
              </a:prstGeom>
              <a:blipFill>
                <a:blip r:embed="rId2"/>
                <a:stretch>
                  <a:fillRect l="-2741" t="-15657" b="-28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4749799" cy="6858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20096"/>
              </p:ext>
            </p:extLst>
          </p:nvPr>
        </p:nvGraphicFramePr>
        <p:xfrm>
          <a:off x="315296" y="2529665"/>
          <a:ext cx="5450028" cy="3215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613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Parameter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Value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8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Width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408.185 µm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8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1075.925 µm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3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Area (per bank)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2172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0.439 mm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3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9" y="983045"/>
            <a:ext cx="10058400" cy="5745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69878" y="0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Sense Amplifier – Core Interface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1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9878" y="315311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Pre Charge – Core Interface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78" y="2035457"/>
            <a:ext cx="10058400" cy="3547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0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64774" y="-117538"/>
            <a:ext cx="9423656" cy="1210614"/>
          </a:xfrm>
          <a:prstGeom prst="rect">
            <a:avLst/>
          </a:prstGeom>
        </p:spPr>
        <p:txBody>
          <a:bodyPr vert="horz" lIns="121725" tIns="60862" rIns="121725" bIns="60862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400" spc="-5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Word-Line Driver – Core Interface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4" y="918053"/>
            <a:ext cx="10318536" cy="57349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48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674" y="628171"/>
            <a:ext cx="10515600" cy="5246535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+mn-lt"/>
              </a:rPr>
              <a:t>Floor Planning and Routing</a:t>
            </a:r>
            <a:endParaRPr lang="en-US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30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1" y="228600"/>
            <a:ext cx="9448801" cy="62484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935" y="381001"/>
            <a:ext cx="496185" cy="5926915"/>
          </a:xfrm>
          <a:prstGeom prst="roundRect">
            <a:avLst/>
          </a:prstGeom>
          <a:solidFill>
            <a:schemeClr val="accent1"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5720" y="381001"/>
            <a:ext cx="496185" cy="5926915"/>
          </a:xfrm>
          <a:prstGeom prst="roundRect">
            <a:avLst/>
          </a:prstGeom>
          <a:solidFill>
            <a:schemeClr val="accent1"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81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01" name="Group 200"/>
          <p:cNvGrpSpPr/>
          <p:nvPr/>
        </p:nvGrpSpPr>
        <p:grpSpPr>
          <a:xfrm>
            <a:off x="442119" y="152400"/>
            <a:ext cx="914400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823119" y="205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823119" y="2438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823119" y="3581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823119" y="396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81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39" name="Group 238"/>
          <p:cNvGrpSpPr/>
          <p:nvPr/>
        </p:nvGrpSpPr>
        <p:grpSpPr>
          <a:xfrm>
            <a:off x="10805319" y="152400"/>
            <a:ext cx="914400" cy="6115110"/>
            <a:chOff x="10790238" y="152400"/>
            <a:chExt cx="914400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8" y="205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8" y="2438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8" y="3581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8" y="396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243" name="Group 242"/>
          <p:cNvGrpSpPr/>
          <p:nvPr/>
        </p:nvGrpSpPr>
        <p:grpSpPr>
          <a:xfrm>
            <a:off x="2590800" y="457200"/>
            <a:ext cx="1981200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 flipH="1">
            <a:off x="7543800" y="457200"/>
            <a:ext cx="1978888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2590800" y="1905000"/>
            <a:ext cx="1978888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 flipH="1">
            <a:off x="7543800" y="1905000"/>
            <a:ext cx="1978888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2590800" y="4038600"/>
            <a:ext cx="1981200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 flipH="1">
            <a:off x="7543800" y="4038600"/>
            <a:ext cx="1978888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2593112" y="5486400"/>
            <a:ext cx="1978888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 flipH="1">
            <a:off x="7543800" y="5486400"/>
            <a:ext cx="1978888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800" y="13716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3800" y="13716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800" y="49530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3800" y="4953000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874" y="5509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8074" y="5509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8048" y="5715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874" y="19987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8074" y="19987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8048" y="20193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874" y="55801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8074" y="55801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8048" y="56007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7" name="CustomShape 45"/>
          <p:cNvSpPr/>
          <p:nvPr/>
        </p:nvSpPr>
        <p:spPr>
          <a:xfrm rot="16200000">
            <a:off x="4706874" y="41323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8074" y="4132326"/>
            <a:ext cx="758952" cy="5715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8048" y="4152900"/>
            <a:ext cx="758952" cy="571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>
              <a:solidFill>
                <a:prstClr val="black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3052685" y="2971800"/>
            <a:ext cx="6082145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327" y="1357746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327" y="4959927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3054" y="1385455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6908" y="4959928"/>
            <a:ext cx="1981200" cy="381000"/>
          </a:xfrm>
          <a:prstGeom prst="rect">
            <a:avLst/>
          </a:prstGeom>
          <a:gradFill>
            <a:gsLst>
              <a:gs pos="0">
                <a:srgbClr val="FFCC00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2114</TotalTime>
  <Words>2330</Words>
  <Application>Microsoft Office PowerPoint</Application>
  <PresentationFormat>Widescreen</PresentationFormat>
  <Paragraphs>783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Wingdings</vt:lpstr>
      <vt:lpstr>Office Theme</vt:lpstr>
      <vt:lpstr>Retrospect</vt:lpstr>
      <vt:lpstr>1_Office Theme</vt:lpstr>
      <vt:lpstr>128K x 8 CMOS Static RAM  </vt:lpstr>
      <vt:lpstr>Targeted Specifications</vt:lpstr>
      <vt:lpstr>PowerPoint Presentation</vt:lpstr>
      <vt:lpstr>Array Partitioning</vt:lpstr>
      <vt:lpstr>PowerPoint Presentation</vt:lpstr>
      <vt:lpstr>Metal Planning</vt:lpstr>
      <vt:lpstr>Address Lines Division  </vt:lpstr>
      <vt:lpstr>Floor Planning and Routing</vt:lpstr>
      <vt:lpstr>PowerPoint Presentation</vt:lpstr>
      <vt:lpstr>PowerPoint Presentation</vt:lpstr>
      <vt:lpstr>PowerPoint Presentation</vt:lpstr>
      <vt:lpstr>Comparison of various SRAM Cell Architectures</vt:lpstr>
      <vt:lpstr>Advantages of 6T 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Address Lines Division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128K x 8 Static RAM</dc:title>
  <dc:creator>Sharath Krishna</dc:creator>
  <cp:lastModifiedBy>Karthik M B</cp:lastModifiedBy>
  <cp:revision>165</cp:revision>
  <dcterms:created xsi:type="dcterms:W3CDTF">2017-01-13T10:34:08Z</dcterms:created>
  <dcterms:modified xsi:type="dcterms:W3CDTF">2017-04-15T21:38:33Z</dcterms:modified>
</cp:coreProperties>
</file>